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6" roundtripDataSignature="AMtx7mhOaL24ZSzWKI39gCiSS38+8v0y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B4339F6-9474-4288-B9AE-B05684D1064A}">
  <a:tblStyle styleId="{9B4339F6-9474-4288-B9AE-B05684D1064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FEB"/>
          </a:solidFill>
        </a:fill>
      </a:tcStyle>
    </a:wholeTbl>
    <a:band1H>
      <a:tcTxStyle b="off" i="off"/>
      <a:tcStyle>
        <a:fill>
          <a:solidFill>
            <a:srgbClr val="CBDDD5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BDDD5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2" name="Google Shape;43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4" name="Google Shape;48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3" name="Google Shape;50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7" name="Google Shape;51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7" name="Google Shape;54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0" name="Google Shape;56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6" name="Google Shape;57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1" name="Google Shape;62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8" name="Google Shape;638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Filters  show filters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sort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Toolttip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Keep only from the legend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" name="Google Shape;654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1" name="Google Shape;67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5" name="Google Shape;685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9" name="Google Shape;699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3" name="Google Shape;743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8" name="Google Shape;758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2" name="Google Shape;772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9" name="Google Shape;789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3" name="Google Shape;833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3" name="Google Shape;853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9" name="Google Shape;869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5" name="Google Shape;885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9" name="Google Shape;899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3" name="Google Shape;943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2" name="Google Shape;952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7" name="Google Shape;977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1" name="Google Shape;991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5" name="Google Shape;1005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5" name="Google Shape;1025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5" name="Google Shape;1035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2"/>
          <p:cNvSpPr txBox="1"/>
          <p:nvPr>
            <p:ph idx="12" type="sldNum"/>
          </p:nvPr>
        </p:nvSpPr>
        <p:spPr>
          <a:xfrm>
            <a:off x="11353799" y="6173787"/>
            <a:ext cx="668867" cy="475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52"/>
          <p:cNvSpPr txBox="1"/>
          <p:nvPr/>
        </p:nvSpPr>
        <p:spPr>
          <a:xfrm>
            <a:off x="8890000" y="6284001"/>
            <a:ext cx="21964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Data Visualization with Tableau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6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6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3"/>
          <p:cNvSpPr txBox="1"/>
          <p:nvPr/>
        </p:nvSpPr>
        <p:spPr>
          <a:xfrm>
            <a:off x="8890000" y="6267068"/>
            <a:ext cx="21964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Data Visualization with Tableau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leau adds natural language explanations to make analytics more  approachable | VentureBeat" id="92" name="Google Shape;92;p63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10121371" y="5439188"/>
            <a:ext cx="2739264" cy="136963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63"/>
          <p:cNvSpPr txBox="1"/>
          <p:nvPr/>
        </p:nvSpPr>
        <p:spPr>
          <a:xfrm>
            <a:off x="11353799" y="6173787"/>
            <a:ext cx="668867" cy="475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1" i="0" lang="en-US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2000" u="none" cap="none" strike="noStrike">
              <a:solidFill>
                <a:srgbClr val="1B44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6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64"/>
          <p:cNvSpPr txBox="1"/>
          <p:nvPr/>
        </p:nvSpPr>
        <p:spPr>
          <a:xfrm>
            <a:off x="8890000" y="6267068"/>
            <a:ext cx="21964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Data Visualization with Tableau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leau adds natural language explanations to make analytics more  approachable | VentureBeat" id="100" name="Google Shape;100;p64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10121371" y="5439188"/>
            <a:ext cx="2739264" cy="136963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64"/>
          <p:cNvSpPr txBox="1"/>
          <p:nvPr/>
        </p:nvSpPr>
        <p:spPr>
          <a:xfrm>
            <a:off x="11353799" y="6173787"/>
            <a:ext cx="668867" cy="475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1" i="0" lang="en-US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2000" u="none" cap="none" strike="noStrike">
              <a:solidFill>
                <a:srgbClr val="1B44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6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5"/>
          <p:cNvSpPr txBox="1"/>
          <p:nvPr/>
        </p:nvSpPr>
        <p:spPr>
          <a:xfrm>
            <a:off x="8890000" y="6267068"/>
            <a:ext cx="21964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Data Visualization with Tableau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leau adds natural language explanations to make analytics more  approachable | VentureBeat" id="108" name="Google Shape;108;p65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10121371" y="5439188"/>
            <a:ext cx="2739264" cy="13696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65"/>
          <p:cNvSpPr txBox="1"/>
          <p:nvPr/>
        </p:nvSpPr>
        <p:spPr>
          <a:xfrm>
            <a:off x="11353799" y="6173787"/>
            <a:ext cx="668867" cy="475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1" i="0" lang="en-US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2000" u="none" cap="none" strike="noStrike">
              <a:solidFill>
                <a:srgbClr val="1B44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6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60"/>
          <p:cNvSpPr txBox="1"/>
          <p:nvPr>
            <p:ph idx="11" type="ftr"/>
          </p:nvPr>
        </p:nvSpPr>
        <p:spPr>
          <a:xfrm>
            <a:off x="3761014" y="50872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60"/>
          <p:cNvSpPr txBox="1"/>
          <p:nvPr/>
        </p:nvSpPr>
        <p:spPr>
          <a:xfrm>
            <a:off x="8890000" y="6267068"/>
            <a:ext cx="21964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Visualization with Tableau</a:t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leau adds natural language explanations to make analytics more  approachable | VentureBeat" id="122" name="Google Shape;122;p60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10121371" y="5439188"/>
            <a:ext cx="2739264" cy="136963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60"/>
          <p:cNvSpPr txBox="1"/>
          <p:nvPr/>
        </p:nvSpPr>
        <p:spPr>
          <a:xfrm>
            <a:off x="11353799" y="6173787"/>
            <a:ext cx="668867" cy="475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1" i="0" lang="en-US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2000" u="none" cap="none" strike="noStrike">
              <a:solidFill>
                <a:srgbClr val="1B44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3"/>
          <p:cNvSpPr txBox="1"/>
          <p:nvPr>
            <p:ph idx="11" type="ftr"/>
          </p:nvPr>
        </p:nvSpPr>
        <p:spPr>
          <a:xfrm>
            <a:off x="3761014" y="508728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3"/>
          <p:cNvSpPr txBox="1"/>
          <p:nvPr/>
        </p:nvSpPr>
        <p:spPr>
          <a:xfrm>
            <a:off x="8890000" y="6267068"/>
            <a:ext cx="21964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Data Visualization with Tableau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leau adds natural language explanations to make analytics more  approachable | VentureBeat" id="28" name="Google Shape;28;p53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10121371" y="5439188"/>
            <a:ext cx="2739264" cy="136963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3"/>
          <p:cNvSpPr txBox="1"/>
          <p:nvPr/>
        </p:nvSpPr>
        <p:spPr>
          <a:xfrm>
            <a:off x="11353799" y="6173787"/>
            <a:ext cx="668867" cy="475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1" i="0" lang="en-US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2000" u="none" cap="none" strike="noStrike">
              <a:solidFill>
                <a:srgbClr val="1B44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4"/>
          <p:cNvSpPr txBox="1"/>
          <p:nvPr>
            <p:ph idx="11" type="ftr"/>
          </p:nvPr>
        </p:nvSpPr>
        <p:spPr>
          <a:xfrm>
            <a:off x="8890000" y="6267068"/>
            <a:ext cx="21964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4"/>
          <p:cNvSpPr txBox="1"/>
          <p:nvPr/>
        </p:nvSpPr>
        <p:spPr>
          <a:xfrm>
            <a:off x="11353799" y="6173787"/>
            <a:ext cx="668867" cy="475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1" i="0" lang="en-US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2000" u="none" cap="none" strike="noStrike">
              <a:solidFill>
                <a:srgbClr val="1B44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leau adds natural language explanations to make analytics more  approachable | VentureBeat" id="36" name="Google Shape;36;p54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10121371" y="5439188"/>
            <a:ext cx="2739264" cy="1369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5"/>
          <p:cNvSpPr txBox="1"/>
          <p:nvPr>
            <p:ph idx="12" type="sldNum"/>
          </p:nvPr>
        </p:nvSpPr>
        <p:spPr>
          <a:xfrm>
            <a:off x="11353799" y="6173787"/>
            <a:ext cx="668867" cy="475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6"/>
          <p:cNvSpPr txBox="1"/>
          <p:nvPr/>
        </p:nvSpPr>
        <p:spPr>
          <a:xfrm>
            <a:off x="8890000" y="6267068"/>
            <a:ext cx="21964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Data Visualization with Tableau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leau adds natural language explanations to make analytics more  approachable | VentureBeat" id="46" name="Google Shape;46;p56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10121371" y="5439188"/>
            <a:ext cx="2739264" cy="136963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6"/>
          <p:cNvSpPr txBox="1"/>
          <p:nvPr/>
        </p:nvSpPr>
        <p:spPr>
          <a:xfrm>
            <a:off x="11353799" y="6173787"/>
            <a:ext cx="668867" cy="475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1" i="0" lang="en-US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2000" u="none" cap="none" strike="noStrike">
              <a:solidFill>
                <a:srgbClr val="1B44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AACB7">
              <a:alpha val="5058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5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7"/>
          <p:cNvSpPr txBox="1"/>
          <p:nvPr>
            <p:ph idx="11" type="ftr"/>
          </p:nvPr>
        </p:nvSpPr>
        <p:spPr>
          <a:xfrm>
            <a:off x="8890000" y="6267068"/>
            <a:ext cx="21964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7"/>
          <p:cNvSpPr txBox="1"/>
          <p:nvPr/>
        </p:nvSpPr>
        <p:spPr>
          <a:xfrm>
            <a:off x="11353799" y="6173787"/>
            <a:ext cx="668867" cy="475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1" i="0" lang="en-US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2000" u="none" cap="none" strike="noStrike">
              <a:solidFill>
                <a:srgbClr val="1B44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leau adds natural language explanations to make analytics more  approachable | VentureBeat" id="55" name="Google Shape;55;p57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10121371" y="5439188"/>
            <a:ext cx="2739264" cy="1369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5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8"/>
          <p:cNvSpPr txBox="1"/>
          <p:nvPr/>
        </p:nvSpPr>
        <p:spPr>
          <a:xfrm>
            <a:off x="8890000" y="6267068"/>
            <a:ext cx="21964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Data Visualization with Tableau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leau adds natural language explanations to make analytics more  approachable | VentureBeat" id="63" name="Google Shape;63;p58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10121371" y="5439188"/>
            <a:ext cx="2739264" cy="136963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58"/>
          <p:cNvSpPr txBox="1"/>
          <p:nvPr/>
        </p:nvSpPr>
        <p:spPr>
          <a:xfrm>
            <a:off x="11353799" y="6173787"/>
            <a:ext cx="668867" cy="475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1" i="0" lang="en-US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2000" u="none" cap="none" strike="noStrike">
              <a:solidFill>
                <a:srgbClr val="1B44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8" name="Google Shape;68;p6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6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0" name="Google Shape;70;p6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1"/>
          <p:cNvSpPr txBox="1"/>
          <p:nvPr/>
        </p:nvSpPr>
        <p:spPr>
          <a:xfrm>
            <a:off x="8890000" y="6267068"/>
            <a:ext cx="21964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Data Visualization with Tableau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leau adds natural language explanations to make analytics more  approachable | VentureBeat" id="74" name="Google Shape;74;p61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10121371" y="5439188"/>
            <a:ext cx="2739264" cy="136963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61"/>
          <p:cNvSpPr txBox="1"/>
          <p:nvPr/>
        </p:nvSpPr>
        <p:spPr>
          <a:xfrm>
            <a:off x="11353799" y="6173787"/>
            <a:ext cx="668867" cy="475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1" i="0" lang="en-US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2000" u="none" cap="none" strike="noStrike">
              <a:solidFill>
                <a:srgbClr val="1B44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9" name="Google Shape;79;p6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62"/>
          <p:cNvSpPr txBox="1"/>
          <p:nvPr/>
        </p:nvSpPr>
        <p:spPr>
          <a:xfrm>
            <a:off x="8890000" y="6267068"/>
            <a:ext cx="219642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Data Visualization with Tableau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leau adds natural language explanations to make analytics more  approachable | VentureBeat" id="83" name="Google Shape;83;p62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10121371" y="5439188"/>
            <a:ext cx="2739264" cy="136963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62"/>
          <p:cNvSpPr txBox="1"/>
          <p:nvPr/>
        </p:nvSpPr>
        <p:spPr>
          <a:xfrm>
            <a:off x="11353799" y="6173787"/>
            <a:ext cx="668867" cy="475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1" i="0" lang="en-US" sz="2000" u="none" cap="none" strike="noStrike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2000" u="none" cap="none" strike="noStrike">
              <a:solidFill>
                <a:srgbClr val="1B44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5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hyperlink" Target="https://bit.ly/3IN4tR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hyperlink" Target="https://public.tableau.com/s/" TargetMode="External"/><Relationship Id="rId9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Relationship Id="rId8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tableau.com/academic/digital-data-skills" TargetMode="External"/><Relationship Id="rId4" Type="http://schemas.openxmlformats.org/officeDocument/2006/relationships/image" Target="../media/image39.png"/><Relationship Id="rId5" Type="http://schemas.openxmlformats.org/officeDocument/2006/relationships/hyperlink" Target="https://www.tableau.com/academic/digital-data-skill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7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8.png"/><Relationship Id="rId4" Type="http://schemas.openxmlformats.org/officeDocument/2006/relationships/image" Target="../media/image36.png"/><Relationship Id="rId5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3.png"/><Relationship Id="rId4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Relationship Id="rId4" Type="http://schemas.openxmlformats.org/officeDocument/2006/relationships/image" Target="../media/image6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7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image" Target="../media/image56.png"/><Relationship Id="rId5" Type="http://schemas.openxmlformats.org/officeDocument/2006/relationships/image" Target="../media/image60.png"/><Relationship Id="rId6" Type="http://schemas.openxmlformats.org/officeDocument/2006/relationships/image" Target="../media/image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png"/><Relationship Id="rId4" Type="http://schemas.openxmlformats.org/officeDocument/2006/relationships/image" Target="../media/image75.png"/><Relationship Id="rId5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png"/><Relationship Id="rId4" Type="http://schemas.openxmlformats.org/officeDocument/2006/relationships/image" Target="../media/image59.png"/><Relationship Id="rId5" Type="http://schemas.openxmlformats.org/officeDocument/2006/relationships/image" Target="../media/image6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67.png"/><Relationship Id="rId6" Type="http://schemas.openxmlformats.org/officeDocument/2006/relationships/image" Target="../media/image76.png"/><Relationship Id="rId7" Type="http://schemas.openxmlformats.org/officeDocument/2006/relationships/image" Target="../media/image7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4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 txBox="1"/>
          <p:nvPr>
            <p:ph type="ctrTitle"/>
          </p:nvPr>
        </p:nvSpPr>
        <p:spPr>
          <a:xfrm>
            <a:off x="1394873" y="2638047"/>
            <a:ext cx="5830693" cy="8945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47D"/>
              </a:buClr>
              <a:buSzPts val="4400"/>
              <a:buFont typeface="Calibri"/>
              <a:buNone/>
            </a:pPr>
            <a:r>
              <a:rPr b="1" lang="en-US" sz="4400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rPr>
              <a:t>Data Visualization with </a:t>
            </a:r>
            <a:endParaRPr/>
          </a:p>
        </p:txBody>
      </p:sp>
      <p:sp>
        <p:nvSpPr>
          <p:cNvPr id="129" name="Google Shape;129;p1"/>
          <p:cNvSpPr txBox="1"/>
          <p:nvPr>
            <p:ph idx="1" type="subTitle"/>
          </p:nvPr>
        </p:nvSpPr>
        <p:spPr>
          <a:xfrm>
            <a:off x="1689681" y="4456131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F6893"/>
              </a:buClr>
              <a:buSzPts val="2400"/>
              <a:buNone/>
            </a:pPr>
            <a:r>
              <a:rPr lang="en-US">
                <a:solidFill>
                  <a:srgbClr val="5F6893"/>
                </a:solidFill>
              </a:rPr>
              <a:t>Shirin Shirazi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F6893"/>
              </a:buClr>
              <a:buSzPts val="2400"/>
              <a:buNone/>
            </a:pPr>
            <a:r>
              <a:rPr lang="en-US">
                <a:solidFill>
                  <a:srgbClr val="5F6893"/>
                </a:solidFill>
              </a:rPr>
              <a:t>University of California, Riverside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F6893"/>
              </a:buClr>
              <a:buSzPts val="2400"/>
              <a:buNone/>
            </a:pPr>
            <a:r>
              <a:rPr lang="en-US">
                <a:solidFill>
                  <a:srgbClr val="5F6893"/>
                </a:solidFill>
              </a:rPr>
              <a:t>Summer 202</a:t>
            </a:r>
            <a:endParaRPr/>
          </a:p>
          <a:p>
            <a:pPr indent="1524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rgbClr val="5F6893"/>
              </a:solidFill>
            </a:endParaRPr>
          </a:p>
        </p:txBody>
      </p:sp>
      <p:pic>
        <p:nvPicPr>
          <p:cNvPr descr="Logo, icon&#10;&#10;Description automatically generated" id="130" name="Google Shape;130;p1"/>
          <p:cNvPicPr preferRelativeResize="0"/>
          <p:nvPr/>
        </p:nvPicPr>
        <p:blipFill rotWithShape="1">
          <a:blip r:embed="rId3">
            <a:alphaModFix/>
          </a:blip>
          <a:srcRect b="1" l="630" r="0" t="0"/>
          <a:stretch/>
        </p:blipFill>
        <p:spPr>
          <a:xfrm>
            <a:off x="6963785" y="2497402"/>
            <a:ext cx="4414578" cy="8945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"/>
          <p:cNvGrpSpPr/>
          <p:nvPr/>
        </p:nvGrpSpPr>
        <p:grpSpPr>
          <a:xfrm rot="5400000">
            <a:off x="4852817" y="-4403794"/>
            <a:ext cx="785147" cy="10490783"/>
            <a:chOff x="142754" y="0"/>
            <a:chExt cx="785147" cy="6858000"/>
          </a:xfrm>
        </p:grpSpPr>
        <p:cxnSp>
          <p:nvCxnSpPr>
            <p:cNvPr id="132" name="Google Shape;132;p1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3" name="Google Shape;133;p1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4" name="Google Shape;134;p1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5" name="Google Shape;135;p1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" name="Google Shape;136;p1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" name="Google Shape;137;p1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38" name="Google Shape;138;p1"/>
          <p:cNvGrpSpPr/>
          <p:nvPr/>
        </p:nvGrpSpPr>
        <p:grpSpPr>
          <a:xfrm>
            <a:off x="333289" y="0"/>
            <a:ext cx="785147" cy="6858000"/>
            <a:chOff x="142754" y="0"/>
            <a:chExt cx="785147" cy="6858000"/>
          </a:xfrm>
        </p:grpSpPr>
        <p:cxnSp>
          <p:nvCxnSpPr>
            <p:cNvPr id="139" name="Google Shape;139;p1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" name="Google Shape;140;p1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" name="Google Shape;141;p1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" name="Google Shape;142;p1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" name="Google Shape;143;p1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" name="Google Shape;144;p1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45" name="Google Shape;145;p1"/>
          <p:cNvSpPr txBox="1"/>
          <p:nvPr>
            <p:ph idx="12" type="sldNum"/>
          </p:nvPr>
        </p:nvSpPr>
        <p:spPr>
          <a:xfrm>
            <a:off x="11353799" y="6173787"/>
            <a:ext cx="668867" cy="4753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" name="Google Shape;308;p11"/>
          <p:cNvCxnSpPr/>
          <p:nvPr/>
        </p:nvCxnSpPr>
        <p:spPr>
          <a:xfrm>
            <a:off x="1047624" y="2265037"/>
            <a:ext cx="10125012" cy="0"/>
          </a:xfrm>
          <a:prstGeom prst="straightConnector1">
            <a:avLst/>
          </a:prstGeom>
          <a:noFill/>
          <a:ln cap="flat" cmpd="sng" w="1587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Download" id="309" name="Google Shape;30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5111" y="1964943"/>
            <a:ext cx="2928114" cy="292811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11"/>
          <p:cNvSpPr txBox="1"/>
          <p:nvPr>
            <p:ph idx="1" type="body"/>
          </p:nvPr>
        </p:nvSpPr>
        <p:spPr>
          <a:xfrm>
            <a:off x="4797692" y="2391595"/>
            <a:ext cx="6282169" cy="3215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76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 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https://public.tableau.com/s/</a:t>
            </a:r>
            <a:endParaRPr sz="2400"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descr="Search | Tableau Public" id="311" name="Google Shape;31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776" y="616729"/>
            <a:ext cx="2911559" cy="1648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grate Tableau Online with LastPass" id="312" name="Google Shape;312;p11"/>
          <p:cNvPicPr preferRelativeResize="0"/>
          <p:nvPr/>
        </p:nvPicPr>
        <p:blipFill rotWithShape="1">
          <a:blip r:embed="rId6">
            <a:alphaModFix/>
          </a:blip>
          <a:srcRect b="28564" l="0" r="0" t="28564"/>
          <a:stretch/>
        </p:blipFill>
        <p:spPr>
          <a:xfrm>
            <a:off x="3377335" y="912455"/>
            <a:ext cx="2307405" cy="9892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art your free trial of Tableau" id="313" name="Google Shape;313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68325" y="659698"/>
            <a:ext cx="1494722" cy="14947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" name="Google Shape;314;p11"/>
          <p:cNvGrpSpPr/>
          <p:nvPr/>
        </p:nvGrpSpPr>
        <p:grpSpPr>
          <a:xfrm>
            <a:off x="8229600" y="1062526"/>
            <a:ext cx="2191212" cy="923948"/>
            <a:chOff x="8229600" y="1062526"/>
            <a:chExt cx="2191212" cy="923948"/>
          </a:xfrm>
        </p:grpSpPr>
        <p:pic>
          <p:nvPicPr>
            <p:cNvPr descr="Search | Tableau Public" id="315" name="Google Shape;315;p11"/>
            <p:cNvPicPr preferRelativeResize="0"/>
            <p:nvPr/>
          </p:nvPicPr>
          <p:blipFill rotWithShape="1">
            <a:blip r:embed="rId8">
              <a:alphaModFix/>
            </a:blip>
            <a:srcRect b="25882" l="-1" r="47496" t="26280"/>
            <a:stretch/>
          </p:blipFill>
          <p:spPr>
            <a:xfrm>
              <a:off x="8764711" y="1062526"/>
              <a:ext cx="1528675" cy="7884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ableau adds natural language explanations to make analytics more  approachable | VentureBeat" id="316" name="Google Shape;316;p1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229600" y="1295018"/>
              <a:ext cx="1365091" cy="6825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Google Shape;317;p11"/>
            <p:cNvSpPr txBox="1"/>
            <p:nvPr/>
          </p:nvSpPr>
          <p:spPr>
            <a:xfrm>
              <a:off x="9254621" y="1524809"/>
              <a:ext cx="116619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E8772C"/>
                  </a:solidFill>
                  <a:latin typeface="DilleniaUPC"/>
                  <a:ea typeface="DilleniaUPC"/>
                  <a:cs typeface="DilleniaUPC"/>
                  <a:sym typeface="DilleniaUPC"/>
                </a:rPr>
                <a:t>Reader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" name="Google Shape;318;p11"/>
          <p:cNvSpPr txBox="1"/>
          <p:nvPr/>
        </p:nvSpPr>
        <p:spPr>
          <a:xfrm>
            <a:off x="5486400" y="4327071"/>
            <a:ext cx="222516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Datasets used today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https://bit.ly/3IN4tRP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https://www.tableau.com/academic/digital-data-skills</a:t>
            </a:r>
            <a:endParaRPr sz="1800"/>
          </a:p>
        </p:txBody>
      </p:sp>
      <p:pic>
        <p:nvPicPr>
          <p:cNvPr id="324" name="Google Shape;32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4643" y="668869"/>
            <a:ext cx="9448800" cy="450790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2"/>
          <p:cNvSpPr txBox="1"/>
          <p:nvPr/>
        </p:nvSpPr>
        <p:spPr>
          <a:xfrm>
            <a:off x="7104993" y="7525407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2"/>
          <p:cNvSpPr txBox="1"/>
          <p:nvPr/>
        </p:nvSpPr>
        <p:spPr>
          <a:xfrm>
            <a:off x="4457550" y="609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Get Data Skills.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au Products Flowchart - Tableau Desktop vs Tableau Public vs Tableau Reader - Edureka" id="331" name="Google Shape;33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3491" y="1496454"/>
            <a:ext cx="8317228" cy="403385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3"/>
          <p:cNvSpPr txBox="1"/>
          <p:nvPr>
            <p:ph idx="4294967295" type="body"/>
          </p:nvPr>
        </p:nvSpPr>
        <p:spPr>
          <a:xfrm>
            <a:off x="0" y="-354013"/>
            <a:ext cx="11317288" cy="1954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</a:pPr>
            <a:r>
              <a:rPr b="1" lang="en-US" sz="3200">
                <a:solidFill>
                  <a:schemeClr val="accent4"/>
                </a:solidFill>
              </a:rPr>
              <a:t>Don’t know which version to download?</a:t>
            </a:r>
            <a:endParaRPr/>
          </a:p>
        </p:txBody>
      </p:sp>
      <p:grpSp>
        <p:nvGrpSpPr>
          <p:cNvPr id="333" name="Google Shape;333;p13"/>
          <p:cNvGrpSpPr/>
          <p:nvPr/>
        </p:nvGrpSpPr>
        <p:grpSpPr>
          <a:xfrm rot="5400000">
            <a:off x="6067457" y="654020"/>
            <a:ext cx="54040" cy="12188950"/>
            <a:chOff x="142754" y="0"/>
            <a:chExt cx="785147" cy="6858000"/>
          </a:xfrm>
        </p:grpSpPr>
        <p:cxnSp>
          <p:nvCxnSpPr>
            <p:cNvPr id="334" name="Google Shape;334;p13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5" name="Google Shape;335;p13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6" name="Google Shape;336;p13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7" name="Google Shape;337;p13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8" name="Google Shape;338;p13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9" name="Google Shape;339;p13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hite arrows going to the red target" id="345" name="Google Shape;345;p14"/>
          <p:cNvPicPr preferRelativeResize="0"/>
          <p:nvPr/>
        </p:nvPicPr>
        <p:blipFill rotWithShape="1">
          <a:blip r:embed="rId3">
            <a:alphaModFix/>
          </a:blip>
          <a:srcRect b="-1" l="5884" r="-1" t="0"/>
          <a:stretch/>
        </p:blipFill>
        <p:spPr>
          <a:xfrm>
            <a:off x="0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4"/>
          <p:cNvSpPr/>
          <p:nvPr/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254"/>
                </a:srgbClr>
              </a:gs>
              <a:gs pos="35000">
                <a:srgbClr val="FFFFFF">
                  <a:alpha val="76470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4"/>
          <p:cNvSpPr txBox="1"/>
          <p:nvPr>
            <p:ph idx="1" type="body"/>
          </p:nvPr>
        </p:nvSpPr>
        <p:spPr>
          <a:xfrm>
            <a:off x="7715322" y="2039870"/>
            <a:ext cx="3822189" cy="1699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2000"/>
              <a:t>Become familiar with </a:t>
            </a:r>
            <a:r>
              <a:rPr b="1" lang="en-US" sz="2000">
                <a:solidFill>
                  <a:srgbClr val="C42033"/>
                </a:solidFill>
              </a:rPr>
              <a:t>Tableau</a:t>
            </a:r>
            <a:r>
              <a:rPr b="1" lang="en-US" sz="2000"/>
              <a:t>,       so you are not afraid to explore beyond what is discussed here!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5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, graffiti&#10;&#10;Description automatically generated" id="354" name="Google Shape;354;p15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-1" y="10"/>
            <a:ext cx="1219200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5"/>
          <p:cNvSpPr txBox="1"/>
          <p:nvPr>
            <p:ph type="title"/>
          </p:nvPr>
        </p:nvSpPr>
        <p:spPr>
          <a:xfrm>
            <a:off x="1198181" y="1122363"/>
            <a:ext cx="9795637" cy="2220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Calibri"/>
              <a:buNone/>
            </a:pPr>
            <a:r>
              <a:rPr b="1" lang="en-US" sz="5200">
                <a:solidFill>
                  <a:srgbClr val="FFFFFF"/>
                </a:solidFill>
              </a:rPr>
              <a:t>Part 1: Basic Tableau</a:t>
            </a:r>
            <a:endParaRPr/>
          </a:p>
        </p:txBody>
      </p:sp>
      <p:sp>
        <p:nvSpPr>
          <p:cNvPr id="356" name="Google Shape;356;p15"/>
          <p:cNvSpPr txBox="1"/>
          <p:nvPr>
            <p:ph idx="1" type="body"/>
          </p:nvPr>
        </p:nvSpPr>
        <p:spPr>
          <a:xfrm>
            <a:off x="1198181" y="3514853"/>
            <a:ext cx="9795637" cy="2057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US">
                <a:solidFill>
                  <a:srgbClr val="FFFFFF"/>
                </a:solidFill>
              </a:rPr>
              <a:t>Essentials for building any visual in Tableau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6"/>
          <p:cNvSpPr txBox="1"/>
          <p:nvPr>
            <p:ph type="title"/>
          </p:nvPr>
        </p:nvSpPr>
        <p:spPr>
          <a:xfrm>
            <a:off x="0" y="365125"/>
            <a:ext cx="12192000" cy="1325563"/>
          </a:xfrm>
          <a:prstGeom prst="rect">
            <a:avLst/>
          </a:prstGeom>
          <a:solidFill>
            <a:srgbClr val="1B447D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chemeClr val="lt1"/>
                </a:solidFill>
              </a:rPr>
              <a:t>	Tableau Basics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62" name="Google Shape;362;p16"/>
          <p:cNvGrpSpPr/>
          <p:nvPr/>
        </p:nvGrpSpPr>
        <p:grpSpPr>
          <a:xfrm>
            <a:off x="704005" y="1808502"/>
            <a:ext cx="5181600" cy="4350275"/>
            <a:chOff x="0" y="0"/>
            <a:chExt cx="5181600" cy="4350275"/>
          </a:xfrm>
        </p:grpSpPr>
        <p:sp>
          <p:nvSpPr>
            <p:cNvPr id="363" name="Google Shape;363;p16"/>
            <p:cNvSpPr/>
            <p:nvPr/>
          </p:nvSpPr>
          <p:spPr>
            <a:xfrm>
              <a:off x="0" y="0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6"/>
            <p:cNvSpPr txBox="1"/>
            <p:nvPr/>
          </p:nvSpPr>
          <p:spPr>
            <a:xfrm>
              <a:off x="1103247" y="0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Connecting to data</a:t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281300" y="122476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0" y="736200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6"/>
            <p:cNvSpPr txBox="1"/>
            <p:nvPr/>
          </p:nvSpPr>
          <p:spPr>
            <a:xfrm>
              <a:off x="1103247" y="736200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Combining data</a:t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257651" y="803127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0" y="1472400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6"/>
            <p:cNvSpPr txBox="1"/>
            <p:nvPr/>
          </p:nvSpPr>
          <p:spPr>
            <a:xfrm>
              <a:off x="1103247" y="1472400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Worksheets</a:t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257651" y="1539328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0" y="2208601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6"/>
            <p:cNvSpPr txBox="1"/>
            <p:nvPr/>
          </p:nvSpPr>
          <p:spPr>
            <a:xfrm>
              <a:off x="1103247" y="2208601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Aggregations</a:t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257651" y="2275528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0" y="2944801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6"/>
            <p:cNvSpPr txBox="1"/>
            <p:nvPr/>
          </p:nvSpPr>
          <p:spPr>
            <a:xfrm>
              <a:off x="1103247" y="2944801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Hierarchies</a:t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257651" y="3011729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0" y="3681002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6"/>
            <p:cNvSpPr txBox="1"/>
            <p:nvPr/>
          </p:nvSpPr>
          <p:spPr>
            <a:xfrm>
              <a:off x="1103247" y="3681002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Marks and filters</a:t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257651" y="3747929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16"/>
          <p:cNvGrpSpPr/>
          <p:nvPr/>
        </p:nvGrpSpPr>
        <p:grpSpPr>
          <a:xfrm>
            <a:off x="6172200" y="1808502"/>
            <a:ext cx="5181600" cy="4350274"/>
            <a:chOff x="0" y="0"/>
            <a:chExt cx="5181600" cy="4350274"/>
          </a:xfrm>
        </p:grpSpPr>
        <p:sp>
          <p:nvSpPr>
            <p:cNvPr id="382" name="Google Shape;382;p16"/>
            <p:cNvSpPr/>
            <p:nvPr/>
          </p:nvSpPr>
          <p:spPr>
            <a:xfrm>
              <a:off x="0" y="0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6"/>
            <p:cNvSpPr txBox="1"/>
            <p:nvPr/>
          </p:nvSpPr>
          <p:spPr>
            <a:xfrm>
              <a:off x="1103247" y="0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Show me</a:t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255775" y="66927"/>
              <a:ext cx="658622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0" y="736200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6"/>
            <p:cNvSpPr txBox="1"/>
            <p:nvPr/>
          </p:nvSpPr>
          <p:spPr>
            <a:xfrm>
              <a:off x="1103247" y="736200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multiples &amp; dual axis</a:t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255775" y="803127"/>
              <a:ext cx="658622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0" y="1472400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6"/>
            <p:cNvSpPr txBox="1"/>
            <p:nvPr/>
          </p:nvSpPr>
          <p:spPr>
            <a:xfrm>
              <a:off x="1103247" y="1472400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Groups and sets</a:t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255775" y="1539327"/>
              <a:ext cx="658622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0" y="2208600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6"/>
            <p:cNvSpPr txBox="1"/>
            <p:nvPr/>
          </p:nvSpPr>
          <p:spPr>
            <a:xfrm>
              <a:off x="1103247" y="2208600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Calculated fields</a:t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6"/>
            <p:cNvSpPr/>
            <p:nvPr/>
          </p:nvSpPr>
          <p:spPr>
            <a:xfrm>
              <a:off x="255775" y="2275528"/>
              <a:ext cx="658622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0" y="2944801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6"/>
            <p:cNvSpPr txBox="1"/>
            <p:nvPr/>
          </p:nvSpPr>
          <p:spPr>
            <a:xfrm>
              <a:off x="1103247" y="2944801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Table calculation</a:t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255775" y="3011728"/>
              <a:ext cx="658622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6"/>
            <p:cNvSpPr/>
            <p:nvPr/>
          </p:nvSpPr>
          <p:spPr>
            <a:xfrm>
              <a:off x="0" y="3681001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6"/>
            <p:cNvSpPr txBox="1"/>
            <p:nvPr/>
          </p:nvSpPr>
          <p:spPr>
            <a:xfrm>
              <a:off x="1103247" y="3681001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Summary</a:t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6"/>
            <p:cNvSpPr/>
            <p:nvPr/>
          </p:nvSpPr>
          <p:spPr>
            <a:xfrm>
              <a:off x="255775" y="3747928"/>
              <a:ext cx="658622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7"/>
          <p:cNvSpPr txBox="1"/>
          <p:nvPr>
            <p:ph type="title"/>
          </p:nvPr>
        </p:nvSpPr>
        <p:spPr>
          <a:xfrm>
            <a:off x="397762" y="-2302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Connecting to data</a:t>
            </a:r>
            <a:endParaRPr/>
          </a:p>
        </p:txBody>
      </p:sp>
      <p:sp>
        <p:nvSpPr>
          <p:cNvPr id="405" name="Google Shape;405;p17"/>
          <p:cNvSpPr txBox="1"/>
          <p:nvPr>
            <p:ph idx="4294967295" type="body"/>
          </p:nvPr>
        </p:nvSpPr>
        <p:spPr>
          <a:xfrm>
            <a:off x="397762" y="1723230"/>
            <a:ext cx="3429000" cy="3411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Connecting different types of local/online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Different formats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Multiple data sources</a:t>
            </a:r>
            <a:endParaRPr/>
          </a:p>
        </p:txBody>
      </p:sp>
      <p:pic>
        <p:nvPicPr>
          <p:cNvPr id="406" name="Google Shape;40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296" y="1237069"/>
            <a:ext cx="6903720" cy="43838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7" name="Google Shape;407;p17"/>
          <p:cNvGrpSpPr/>
          <p:nvPr/>
        </p:nvGrpSpPr>
        <p:grpSpPr>
          <a:xfrm flipH="1" rot="-5400000">
            <a:off x="2360989" y="-655133"/>
            <a:ext cx="86219" cy="4012674"/>
            <a:chOff x="142754" y="0"/>
            <a:chExt cx="785147" cy="6858000"/>
          </a:xfrm>
        </p:grpSpPr>
        <p:cxnSp>
          <p:nvCxnSpPr>
            <p:cNvPr id="408" name="Google Shape;408;p17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9" name="Google Shape;409;p17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0" name="Google Shape;410;p17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1" name="Google Shape;411;p17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2" name="Google Shape;412;p17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3" name="Google Shape;413;p17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8"/>
          <p:cNvSpPr txBox="1"/>
          <p:nvPr>
            <p:ph type="title"/>
          </p:nvPr>
        </p:nvSpPr>
        <p:spPr>
          <a:xfrm>
            <a:off x="630936" y="639520"/>
            <a:ext cx="3429000" cy="17190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Data</a:t>
            </a:r>
            <a:endParaRPr/>
          </a:p>
        </p:txBody>
      </p:sp>
      <p:sp>
        <p:nvSpPr>
          <p:cNvPr id="420" name="Google Shape;420;p18"/>
          <p:cNvSpPr/>
          <p:nvPr/>
        </p:nvSpPr>
        <p:spPr>
          <a:xfrm>
            <a:off x="643278" y="2573756"/>
            <a:ext cx="3255095" cy="18288"/>
          </a:xfrm>
          <a:custGeom>
            <a:rect b="b" l="l" r="r" t="t"/>
            <a:pathLst>
              <a:path extrusionOk="0" fill="none" h="18288" w="3255095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extrusionOk="0" h="18288" w="3255095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8"/>
          <p:cNvSpPr txBox="1"/>
          <p:nvPr>
            <p:ph idx="1" type="body"/>
          </p:nvPr>
        </p:nvSpPr>
        <p:spPr>
          <a:xfrm>
            <a:off x="630936" y="2807208"/>
            <a:ext cx="4023360" cy="3758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Sheets treated as tables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View tables/sheets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Joining/Creating relationships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Change anything about your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Edit name/type/count/schema </a:t>
            </a:r>
            <a:endParaRPr/>
          </a:p>
          <a:p>
            <a:pPr indent="-889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200"/>
          </a:p>
        </p:txBody>
      </p:sp>
      <p:pic>
        <p:nvPicPr>
          <p:cNvPr id="422" name="Google Shape;42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5686" y="1321211"/>
            <a:ext cx="7775886" cy="45877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" name="Google Shape;423;p18"/>
          <p:cNvGrpSpPr/>
          <p:nvPr/>
        </p:nvGrpSpPr>
        <p:grpSpPr>
          <a:xfrm flipH="1" rot="-5400000">
            <a:off x="2305810" y="594202"/>
            <a:ext cx="86219" cy="4012674"/>
            <a:chOff x="142754" y="0"/>
            <a:chExt cx="785147" cy="6858000"/>
          </a:xfrm>
        </p:grpSpPr>
        <p:cxnSp>
          <p:nvCxnSpPr>
            <p:cNvPr id="424" name="Google Shape;424;p18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5" name="Google Shape;425;p18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6" name="Google Shape;426;p18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7" name="Google Shape;427;p18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8" name="Google Shape;428;p18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9" name="Google Shape;429;p18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9"/>
          <p:cNvSpPr txBox="1"/>
          <p:nvPr>
            <p:ph type="title"/>
          </p:nvPr>
        </p:nvSpPr>
        <p:spPr>
          <a:xfrm>
            <a:off x="838200" y="372832"/>
            <a:ext cx="3272287" cy="1325563"/>
          </a:xfrm>
          <a:prstGeom prst="rect">
            <a:avLst/>
          </a:prstGeom>
          <a:solidFill>
            <a:srgbClr val="1B447D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</a:rPr>
              <a:t>Join</a:t>
            </a:r>
            <a:endParaRPr/>
          </a:p>
        </p:txBody>
      </p:sp>
      <p:sp>
        <p:nvSpPr>
          <p:cNvPr id="435" name="Google Shape;435;p19"/>
          <p:cNvSpPr txBox="1"/>
          <p:nvPr>
            <p:ph idx="2" type="body"/>
          </p:nvPr>
        </p:nvSpPr>
        <p:spPr>
          <a:xfrm>
            <a:off x="838200" y="1946395"/>
            <a:ext cx="327228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Typical table join based on the table schema</a:t>
            </a:r>
            <a:endParaRPr/>
          </a:p>
        </p:txBody>
      </p:sp>
      <p:sp>
        <p:nvSpPr>
          <p:cNvPr id="436" name="Google Shape;436;p19"/>
          <p:cNvSpPr txBox="1"/>
          <p:nvPr/>
        </p:nvSpPr>
        <p:spPr>
          <a:xfrm>
            <a:off x="4459857" y="1946395"/>
            <a:ext cx="327228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tables will both be available to the worksheets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specific change in either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9"/>
          <p:cNvSpPr txBox="1"/>
          <p:nvPr/>
        </p:nvSpPr>
        <p:spPr>
          <a:xfrm>
            <a:off x="8081515" y="1946395"/>
            <a:ext cx="327228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 the data from the second table at the end of the first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710" y="3748949"/>
            <a:ext cx="3506776" cy="1922148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19"/>
          <p:cNvSpPr txBox="1"/>
          <p:nvPr/>
        </p:nvSpPr>
        <p:spPr>
          <a:xfrm>
            <a:off x="4459857" y="372830"/>
            <a:ext cx="3272287" cy="1325563"/>
          </a:xfrm>
          <a:prstGeom prst="rect">
            <a:avLst/>
          </a:prstGeom>
          <a:solidFill>
            <a:srgbClr val="1B447D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9"/>
          <p:cNvSpPr txBox="1"/>
          <p:nvPr/>
        </p:nvSpPr>
        <p:spPr>
          <a:xfrm>
            <a:off x="8081513" y="372831"/>
            <a:ext cx="3272287" cy="1325563"/>
          </a:xfrm>
          <a:prstGeom prst="rect">
            <a:avLst/>
          </a:prstGeom>
          <a:solidFill>
            <a:srgbClr val="1B447D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2750" y="4611591"/>
            <a:ext cx="4026499" cy="775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97664" y="4007106"/>
            <a:ext cx="3105509" cy="1645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/>
          <p:cNvSpPr txBox="1"/>
          <p:nvPr>
            <p:ph type="title"/>
          </p:nvPr>
        </p:nvSpPr>
        <p:spPr>
          <a:xfrm>
            <a:off x="838200" y="373834"/>
            <a:ext cx="10515600" cy="13255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47D"/>
              </a:buClr>
              <a:buSzPts val="4000"/>
              <a:buFont typeface="Calibri"/>
              <a:buNone/>
            </a:pPr>
            <a:r>
              <a:rPr b="1" lang="en-US" sz="4000">
                <a:solidFill>
                  <a:srgbClr val="1B447D"/>
                </a:solidFill>
                <a:latin typeface="Calibri"/>
                <a:ea typeface="Calibri"/>
                <a:cs typeface="Calibri"/>
                <a:sym typeface="Calibri"/>
              </a:rPr>
              <a:t>	Products</a:t>
            </a:r>
            <a:endParaRPr/>
          </a:p>
        </p:txBody>
      </p:sp>
      <p:grpSp>
        <p:nvGrpSpPr>
          <p:cNvPr id="448" name="Google Shape;448;p20"/>
          <p:cNvGrpSpPr/>
          <p:nvPr/>
        </p:nvGrpSpPr>
        <p:grpSpPr>
          <a:xfrm>
            <a:off x="1358150" y="2566756"/>
            <a:ext cx="10740937" cy="3285000"/>
            <a:chOff x="92912" y="453793"/>
            <a:chExt cx="10740937" cy="3285000"/>
          </a:xfrm>
        </p:grpSpPr>
        <p:sp>
          <p:nvSpPr>
            <p:cNvPr id="449" name="Google Shape;449;p20"/>
            <p:cNvSpPr/>
            <p:nvPr/>
          </p:nvSpPr>
          <p:spPr>
            <a:xfrm>
              <a:off x="718130" y="453793"/>
              <a:ext cx="1955812" cy="1955812"/>
            </a:xfrm>
            <a:prstGeom prst="ellipse">
              <a:avLst/>
            </a:prstGeom>
            <a:solidFill>
              <a:srgbClr val="1A6F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1134943" y="870605"/>
              <a:ext cx="1122187" cy="112218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92912" y="3018793"/>
              <a:ext cx="3206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0"/>
            <p:cNvSpPr txBox="1"/>
            <p:nvPr/>
          </p:nvSpPr>
          <p:spPr>
            <a:xfrm>
              <a:off x="92912" y="3018793"/>
              <a:ext cx="3206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WORKSHEETS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ONE VISUALIZATION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4485474" y="453793"/>
              <a:ext cx="1955812" cy="1955812"/>
            </a:xfrm>
            <a:prstGeom prst="ellipse">
              <a:avLst/>
            </a:prstGeom>
            <a:solidFill>
              <a:srgbClr val="1A6F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4902287" y="870605"/>
              <a:ext cx="1122187" cy="112218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3860256" y="3018793"/>
              <a:ext cx="3206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0"/>
            <p:cNvSpPr txBox="1"/>
            <p:nvPr/>
          </p:nvSpPr>
          <p:spPr>
            <a:xfrm>
              <a:off x="3860256" y="3018793"/>
              <a:ext cx="3206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DASHBOARDS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MULTIPLE VISUALIZATIONS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8252818" y="453793"/>
              <a:ext cx="1955812" cy="1955812"/>
            </a:xfrm>
            <a:prstGeom prst="ellipse">
              <a:avLst/>
            </a:prstGeom>
            <a:solidFill>
              <a:srgbClr val="1A6F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8669631" y="870605"/>
              <a:ext cx="1122187" cy="112218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7627599" y="3018793"/>
              <a:ext cx="3206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0"/>
            <p:cNvSpPr txBox="1"/>
            <p:nvPr/>
          </p:nvSpPr>
          <p:spPr>
            <a:xfrm>
              <a:off x="7627599" y="3018793"/>
              <a:ext cx="3206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STORIES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WALKTHROUGH OF 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1" name="Google Shape;461;p20"/>
          <p:cNvGrpSpPr/>
          <p:nvPr/>
        </p:nvGrpSpPr>
        <p:grpSpPr>
          <a:xfrm rot="-5400000">
            <a:off x="3155111" y="-1960552"/>
            <a:ext cx="547779" cy="6858000"/>
            <a:chOff x="142754" y="0"/>
            <a:chExt cx="785147" cy="6858000"/>
          </a:xfrm>
        </p:grpSpPr>
        <p:cxnSp>
          <p:nvCxnSpPr>
            <p:cNvPr id="462" name="Google Shape;462;p20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3" name="Google Shape;463;p20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4" name="Google Shape;464;p20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5" name="Google Shape;465;p20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6" name="Google Shape;466;p20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7" name="Google Shape;467;p20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"/>
          <p:cNvSpPr/>
          <p:nvPr/>
        </p:nvSpPr>
        <p:spPr>
          <a:xfrm flipH="1" rot="-2700000">
            <a:off x="-376156" y="-253670"/>
            <a:ext cx="1827638" cy="1376989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"/>
          <p:cNvSpPr/>
          <p:nvPr/>
        </p:nvSpPr>
        <p:spPr>
          <a:xfrm flipH="1" rot="-2700000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3"/>
          <p:cNvSpPr/>
          <p:nvPr/>
        </p:nvSpPr>
        <p:spPr>
          <a:xfrm flipH="1" rot="-2700000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"/>
          <p:cNvSpPr/>
          <p:nvPr/>
        </p:nvSpPr>
        <p:spPr>
          <a:xfrm flipH="1" rot="10800000">
            <a:off x="9356643" y="0"/>
            <a:ext cx="2835357" cy="1480837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fmla="val 50000" name="adj"/>
            </a:avLst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, graffiti&#10;&#10;Description automatically generated" id="156" name="Google Shape;156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fmla="val 50000" name="adj"/>
            </a:avLst>
          </a:prstGeom>
          <a:solidFill>
            <a:schemeClr val="accent1">
              <a:alpha val="2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21"/>
          <p:cNvGrpSpPr/>
          <p:nvPr/>
        </p:nvGrpSpPr>
        <p:grpSpPr>
          <a:xfrm>
            <a:off x="-13550" y="0"/>
            <a:ext cx="378221" cy="7331532"/>
            <a:chOff x="142754" y="0"/>
            <a:chExt cx="785147" cy="6858000"/>
          </a:xfrm>
        </p:grpSpPr>
        <p:cxnSp>
          <p:nvCxnSpPr>
            <p:cNvPr id="473" name="Google Shape;473;p21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4" name="Google Shape;474;p21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5" name="Google Shape;475;p21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6" name="Google Shape;476;p21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7" name="Google Shape;477;p21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8" name="Google Shape;478;p21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79" name="Google Shape;479;p21"/>
          <p:cNvSpPr txBox="1"/>
          <p:nvPr>
            <p:ph type="title"/>
          </p:nvPr>
        </p:nvSpPr>
        <p:spPr>
          <a:xfrm>
            <a:off x="364671" y="3855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42033"/>
              </a:buClr>
              <a:buSzPts val="4400"/>
              <a:buFont typeface="Calibri"/>
              <a:buNone/>
            </a:pPr>
            <a:r>
              <a:rPr lang="en-US">
                <a:solidFill>
                  <a:srgbClr val="C42033"/>
                </a:solidFill>
              </a:rPr>
              <a:t>Worksheet</a:t>
            </a:r>
            <a:endParaRPr/>
          </a:p>
        </p:txBody>
      </p:sp>
      <p:pic>
        <p:nvPicPr>
          <p:cNvPr id="480" name="Google Shape;480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4114" y="605396"/>
            <a:ext cx="9457886" cy="612074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21"/>
          <p:cNvSpPr/>
          <p:nvPr/>
        </p:nvSpPr>
        <p:spPr>
          <a:xfrm>
            <a:off x="4197531" y="5730240"/>
            <a:ext cx="731520" cy="243840"/>
          </a:xfrm>
          <a:prstGeom prst="rect">
            <a:avLst/>
          </a:prstGeom>
          <a:noFill/>
          <a:ln cap="flat" cmpd="sng" w="38100">
            <a:solidFill>
              <a:srgbClr val="1B44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22"/>
          <p:cNvGrpSpPr/>
          <p:nvPr/>
        </p:nvGrpSpPr>
        <p:grpSpPr>
          <a:xfrm>
            <a:off x="-13550" y="0"/>
            <a:ext cx="378221" cy="7331532"/>
            <a:chOff x="142754" y="0"/>
            <a:chExt cx="785147" cy="6858000"/>
          </a:xfrm>
        </p:grpSpPr>
        <p:cxnSp>
          <p:nvCxnSpPr>
            <p:cNvPr id="487" name="Google Shape;487;p22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8" name="Google Shape;488;p22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9" name="Google Shape;489;p22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0" name="Google Shape;490;p22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1" name="Google Shape;491;p22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2" name="Google Shape;492;p22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93" name="Google Shape;493;p22"/>
          <p:cNvSpPr txBox="1"/>
          <p:nvPr>
            <p:ph type="title"/>
          </p:nvPr>
        </p:nvSpPr>
        <p:spPr>
          <a:xfrm>
            <a:off x="364671" y="3855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42033"/>
              </a:buClr>
              <a:buSzPts val="4400"/>
              <a:buFont typeface="Calibri"/>
              <a:buNone/>
            </a:pPr>
            <a:r>
              <a:rPr lang="en-US">
                <a:solidFill>
                  <a:srgbClr val="C42033"/>
                </a:solidFill>
              </a:rPr>
              <a:t>Shelves/Cards</a:t>
            </a:r>
            <a:endParaRPr/>
          </a:p>
        </p:txBody>
      </p:sp>
      <p:pic>
        <p:nvPicPr>
          <p:cNvPr id="494" name="Google Shape;494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4114" y="605396"/>
            <a:ext cx="9457886" cy="612074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22"/>
          <p:cNvSpPr/>
          <p:nvPr/>
        </p:nvSpPr>
        <p:spPr>
          <a:xfrm>
            <a:off x="4876800" y="1436914"/>
            <a:ext cx="1219200" cy="487680"/>
          </a:xfrm>
          <a:prstGeom prst="rect">
            <a:avLst/>
          </a:prstGeom>
          <a:noFill/>
          <a:ln cap="flat" cmpd="sng" w="28575">
            <a:solidFill>
              <a:srgbClr val="1B44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22"/>
          <p:cNvSpPr/>
          <p:nvPr/>
        </p:nvSpPr>
        <p:spPr>
          <a:xfrm>
            <a:off x="4876800" y="2003756"/>
            <a:ext cx="1219200" cy="591398"/>
          </a:xfrm>
          <a:prstGeom prst="rect">
            <a:avLst/>
          </a:prstGeom>
          <a:noFill/>
          <a:ln cap="flat" cmpd="sng" w="28575">
            <a:solidFill>
              <a:srgbClr val="1B44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22"/>
          <p:cNvSpPr/>
          <p:nvPr/>
        </p:nvSpPr>
        <p:spPr>
          <a:xfrm>
            <a:off x="4876800" y="2661253"/>
            <a:ext cx="1219200" cy="1601594"/>
          </a:xfrm>
          <a:prstGeom prst="rect">
            <a:avLst/>
          </a:prstGeom>
          <a:noFill/>
          <a:ln cap="flat" cmpd="sng" w="28575">
            <a:solidFill>
              <a:srgbClr val="1B44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22"/>
          <p:cNvSpPr/>
          <p:nvPr/>
        </p:nvSpPr>
        <p:spPr>
          <a:xfrm>
            <a:off x="6161314" y="1456343"/>
            <a:ext cx="5325292" cy="189578"/>
          </a:xfrm>
          <a:prstGeom prst="rect">
            <a:avLst/>
          </a:prstGeom>
          <a:noFill/>
          <a:ln cap="flat" cmpd="sng" w="28575">
            <a:solidFill>
              <a:srgbClr val="1B44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22"/>
          <p:cNvSpPr/>
          <p:nvPr/>
        </p:nvSpPr>
        <p:spPr>
          <a:xfrm>
            <a:off x="6161314" y="1721954"/>
            <a:ext cx="5325292" cy="189578"/>
          </a:xfrm>
          <a:prstGeom prst="rect">
            <a:avLst/>
          </a:prstGeom>
          <a:noFill/>
          <a:ln cap="flat" cmpd="sng" w="28575">
            <a:solidFill>
              <a:srgbClr val="1B44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2"/>
          <p:cNvSpPr txBox="1"/>
          <p:nvPr/>
        </p:nvSpPr>
        <p:spPr>
          <a:xfrm>
            <a:off x="705394" y="1352622"/>
            <a:ext cx="169230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Drag and drop fields into each shelf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23"/>
          <p:cNvGrpSpPr/>
          <p:nvPr/>
        </p:nvGrpSpPr>
        <p:grpSpPr>
          <a:xfrm>
            <a:off x="-13550" y="0"/>
            <a:ext cx="378221" cy="7331532"/>
            <a:chOff x="142754" y="0"/>
            <a:chExt cx="785147" cy="6858000"/>
          </a:xfrm>
        </p:grpSpPr>
        <p:cxnSp>
          <p:nvCxnSpPr>
            <p:cNvPr id="506" name="Google Shape;506;p23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7" name="Google Shape;507;p23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8" name="Google Shape;508;p23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9" name="Google Shape;509;p23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0" name="Google Shape;510;p23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1" name="Google Shape;511;p23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12" name="Google Shape;512;p23"/>
          <p:cNvSpPr txBox="1"/>
          <p:nvPr>
            <p:ph type="title"/>
          </p:nvPr>
        </p:nvSpPr>
        <p:spPr>
          <a:xfrm>
            <a:off x="364671" y="3855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42033"/>
              </a:buClr>
              <a:buSzPts val="4400"/>
              <a:buFont typeface="Calibri"/>
              <a:buNone/>
            </a:pPr>
            <a:r>
              <a:rPr lang="en-US">
                <a:solidFill>
                  <a:srgbClr val="C42033"/>
                </a:solidFill>
              </a:rPr>
              <a:t>Marks</a:t>
            </a:r>
            <a:endParaRPr/>
          </a:p>
        </p:txBody>
      </p:sp>
      <p:pic>
        <p:nvPicPr>
          <p:cNvPr id="513" name="Google Shape;51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4114" y="605395"/>
            <a:ext cx="9457884" cy="612073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23"/>
          <p:cNvSpPr/>
          <p:nvPr/>
        </p:nvSpPr>
        <p:spPr>
          <a:xfrm>
            <a:off x="4863548" y="2637183"/>
            <a:ext cx="1232452" cy="2107095"/>
          </a:xfrm>
          <a:prstGeom prst="rect">
            <a:avLst/>
          </a:prstGeom>
          <a:noFill/>
          <a:ln cap="flat" cmpd="sng" w="38100">
            <a:solidFill>
              <a:srgbClr val="C4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oogle Shape;519;p24"/>
          <p:cNvGrpSpPr/>
          <p:nvPr/>
        </p:nvGrpSpPr>
        <p:grpSpPr>
          <a:xfrm>
            <a:off x="-13550" y="0"/>
            <a:ext cx="378221" cy="7331532"/>
            <a:chOff x="142754" y="0"/>
            <a:chExt cx="785147" cy="6858000"/>
          </a:xfrm>
        </p:grpSpPr>
        <p:cxnSp>
          <p:nvCxnSpPr>
            <p:cNvPr id="520" name="Google Shape;520;p24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1" name="Google Shape;521;p24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2" name="Google Shape;522;p24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3" name="Google Shape;523;p24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4" name="Google Shape;524;p24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5" name="Google Shape;525;p24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26" name="Google Shape;526;p24"/>
          <p:cNvSpPr txBox="1"/>
          <p:nvPr>
            <p:ph type="title"/>
          </p:nvPr>
        </p:nvSpPr>
        <p:spPr>
          <a:xfrm>
            <a:off x="364671" y="3855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42033"/>
              </a:buClr>
              <a:buSzPts val="4400"/>
              <a:buFont typeface="Calibri"/>
              <a:buNone/>
            </a:pPr>
            <a:r>
              <a:rPr lang="en-US">
                <a:solidFill>
                  <a:srgbClr val="C42033"/>
                </a:solidFill>
              </a:rPr>
              <a:t>Plots</a:t>
            </a:r>
            <a:endParaRPr/>
          </a:p>
        </p:txBody>
      </p:sp>
      <p:pic>
        <p:nvPicPr>
          <p:cNvPr id="527" name="Google Shape;52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4113" y="617992"/>
            <a:ext cx="9457887" cy="612074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24"/>
          <p:cNvSpPr/>
          <p:nvPr/>
        </p:nvSpPr>
        <p:spPr>
          <a:xfrm>
            <a:off x="6268278" y="3389244"/>
            <a:ext cx="185531" cy="236766"/>
          </a:xfrm>
          <a:prstGeom prst="rect">
            <a:avLst/>
          </a:prstGeom>
          <a:noFill/>
          <a:ln cap="flat" cmpd="sng" w="38100">
            <a:solidFill>
              <a:srgbClr val="C4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25"/>
          <p:cNvGrpSpPr/>
          <p:nvPr/>
        </p:nvGrpSpPr>
        <p:grpSpPr>
          <a:xfrm>
            <a:off x="-13550" y="0"/>
            <a:ext cx="378221" cy="7331532"/>
            <a:chOff x="142754" y="0"/>
            <a:chExt cx="785147" cy="6858000"/>
          </a:xfrm>
        </p:grpSpPr>
        <p:cxnSp>
          <p:nvCxnSpPr>
            <p:cNvPr id="534" name="Google Shape;534;p25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5" name="Google Shape;535;p25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6" name="Google Shape;536;p25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7" name="Google Shape;537;p25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8" name="Google Shape;538;p25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9" name="Google Shape;539;p25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40" name="Google Shape;540;p25"/>
          <p:cNvSpPr txBox="1"/>
          <p:nvPr>
            <p:ph type="title"/>
          </p:nvPr>
        </p:nvSpPr>
        <p:spPr>
          <a:xfrm>
            <a:off x="364671" y="3855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42033"/>
              </a:buClr>
              <a:buSzPts val="4400"/>
              <a:buFont typeface="Calibri"/>
              <a:buNone/>
            </a:pPr>
            <a:r>
              <a:rPr lang="en-US">
                <a:solidFill>
                  <a:srgbClr val="C42033"/>
                </a:solidFill>
              </a:rPr>
              <a:t>Plots</a:t>
            </a:r>
            <a:endParaRPr/>
          </a:p>
        </p:txBody>
      </p:sp>
      <p:pic>
        <p:nvPicPr>
          <p:cNvPr id="541" name="Google Shape;54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4113" y="617992"/>
            <a:ext cx="9457887" cy="6120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25"/>
          <p:cNvPicPr preferRelativeResize="0"/>
          <p:nvPr/>
        </p:nvPicPr>
        <p:blipFill rotWithShape="1">
          <a:blip r:embed="rId4">
            <a:alphaModFix/>
          </a:blip>
          <a:srcRect b="9185" l="10704" r="9136" t="8165"/>
          <a:stretch/>
        </p:blipFill>
        <p:spPr>
          <a:xfrm>
            <a:off x="2355892" y="2372139"/>
            <a:ext cx="2441395" cy="2862469"/>
          </a:xfrm>
          <a:prstGeom prst="rect">
            <a:avLst/>
          </a:prstGeom>
          <a:noFill/>
          <a:ln cap="flat" cmpd="sng" w="38100">
            <a:solidFill>
              <a:srgbClr val="C4203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3" name="Google Shape;543;p25"/>
          <p:cNvSpPr/>
          <p:nvPr/>
        </p:nvSpPr>
        <p:spPr>
          <a:xfrm>
            <a:off x="4598504" y="1943555"/>
            <a:ext cx="198783" cy="428584"/>
          </a:xfrm>
          <a:prstGeom prst="rect">
            <a:avLst/>
          </a:prstGeom>
          <a:noFill/>
          <a:ln cap="flat" cmpd="sng" w="38100">
            <a:solidFill>
              <a:srgbClr val="C4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420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4" name="Google Shape;54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61039" y="2495588"/>
            <a:ext cx="5130542" cy="2615570"/>
          </a:xfrm>
          <a:prstGeom prst="rect">
            <a:avLst/>
          </a:prstGeom>
          <a:noFill/>
          <a:ln cap="flat" cmpd="sng" w="38100">
            <a:solidFill>
              <a:srgbClr val="C4203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47D"/>
              </a:buClr>
              <a:buSzPts val="4400"/>
              <a:buFont typeface="Calibri"/>
              <a:buNone/>
            </a:pPr>
            <a:r>
              <a:rPr lang="en-US">
                <a:solidFill>
                  <a:srgbClr val="1B447D"/>
                </a:solidFill>
              </a:rPr>
              <a:t>Analyzing Data</a:t>
            </a:r>
            <a:endParaRPr/>
          </a:p>
        </p:txBody>
      </p:sp>
      <p:sp>
        <p:nvSpPr>
          <p:cNvPr id="550" name="Google Shape;550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Asking </a:t>
            </a:r>
            <a:r>
              <a:rPr lang="en-US">
                <a:solidFill>
                  <a:srgbClr val="E8772C"/>
                </a:solidFill>
              </a:rPr>
              <a:t>questions</a:t>
            </a:r>
            <a:r>
              <a:rPr lang="en-US"/>
              <a:t> from our data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Adding more markers to increase granularity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Consider Automatic aggregations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More markers to increase categories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more Dimensions , the more detail, the more complexity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Just start exploring!</a:t>
            </a:r>
            <a:endParaRPr/>
          </a:p>
        </p:txBody>
      </p:sp>
      <p:grpSp>
        <p:nvGrpSpPr>
          <p:cNvPr id="551" name="Google Shape;551;p26"/>
          <p:cNvGrpSpPr/>
          <p:nvPr/>
        </p:nvGrpSpPr>
        <p:grpSpPr>
          <a:xfrm>
            <a:off x="11296612" y="-1775123"/>
            <a:ext cx="378221" cy="7331532"/>
            <a:chOff x="142754" y="0"/>
            <a:chExt cx="785147" cy="6858000"/>
          </a:xfrm>
        </p:grpSpPr>
        <p:cxnSp>
          <p:nvCxnSpPr>
            <p:cNvPr id="552" name="Google Shape;552;p26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3" name="Google Shape;553;p26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4" name="Google Shape;554;p26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5" name="Google Shape;555;p26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6" name="Google Shape;556;p26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7" name="Google Shape;557;p26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oogle Shape;562;p27"/>
          <p:cNvGrpSpPr/>
          <p:nvPr/>
        </p:nvGrpSpPr>
        <p:grpSpPr>
          <a:xfrm>
            <a:off x="11296612" y="-1775123"/>
            <a:ext cx="378221" cy="7331532"/>
            <a:chOff x="142754" y="0"/>
            <a:chExt cx="785147" cy="6858000"/>
          </a:xfrm>
        </p:grpSpPr>
        <p:cxnSp>
          <p:nvCxnSpPr>
            <p:cNvPr id="563" name="Google Shape;563;p27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4" name="Google Shape;564;p27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5" name="Google Shape;565;p27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6" name="Google Shape;566;p27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7" name="Google Shape;567;p27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8" name="Google Shape;568;p27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69" name="Google Shape;569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47D"/>
              </a:buClr>
              <a:buSzPts val="4400"/>
              <a:buFont typeface="Calibri"/>
              <a:buNone/>
            </a:pPr>
            <a:r>
              <a:rPr lang="en-US">
                <a:solidFill>
                  <a:srgbClr val="1B447D"/>
                </a:solidFill>
              </a:rPr>
              <a:t>Aggregations</a:t>
            </a:r>
            <a:endParaRPr/>
          </a:p>
        </p:txBody>
      </p:sp>
      <p:pic>
        <p:nvPicPr>
          <p:cNvPr id="570" name="Google Shape;570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4004" y="1690688"/>
            <a:ext cx="7129348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27"/>
          <p:cNvSpPr/>
          <p:nvPr/>
        </p:nvSpPr>
        <p:spPr>
          <a:xfrm>
            <a:off x="5393635" y="3617843"/>
            <a:ext cx="1417982" cy="159026"/>
          </a:xfrm>
          <a:prstGeom prst="rect">
            <a:avLst/>
          </a:prstGeom>
          <a:noFill/>
          <a:ln cap="flat" cmpd="sng" w="38100">
            <a:solidFill>
              <a:srgbClr val="C4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2" name="Google Shape;572;p27"/>
          <p:cNvPicPr preferRelativeResize="0"/>
          <p:nvPr/>
        </p:nvPicPr>
        <p:blipFill rotWithShape="1">
          <a:blip r:embed="rId4">
            <a:alphaModFix/>
          </a:blip>
          <a:srcRect b="11203" l="12038" r="14047" t="7835"/>
          <a:stretch/>
        </p:blipFill>
        <p:spPr>
          <a:xfrm>
            <a:off x="6872261" y="3455504"/>
            <a:ext cx="1105548" cy="1951383"/>
          </a:xfrm>
          <a:prstGeom prst="rect">
            <a:avLst/>
          </a:prstGeom>
          <a:noFill/>
          <a:ln cap="flat" cmpd="sng" w="38100">
            <a:solidFill>
              <a:srgbClr val="C4203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3" name="Google Shape;573;p27"/>
          <p:cNvSpPr/>
          <p:nvPr/>
        </p:nvSpPr>
        <p:spPr>
          <a:xfrm>
            <a:off x="3578087" y="3313043"/>
            <a:ext cx="940904" cy="304800"/>
          </a:xfrm>
          <a:prstGeom prst="rect">
            <a:avLst/>
          </a:prstGeom>
          <a:noFill/>
          <a:ln cap="flat" cmpd="sng" w="28575">
            <a:solidFill>
              <a:srgbClr val="C4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28"/>
          <p:cNvGrpSpPr/>
          <p:nvPr/>
        </p:nvGrpSpPr>
        <p:grpSpPr>
          <a:xfrm>
            <a:off x="704005" y="1808502"/>
            <a:ext cx="5181600" cy="4350275"/>
            <a:chOff x="0" y="0"/>
            <a:chExt cx="5181600" cy="4350275"/>
          </a:xfrm>
        </p:grpSpPr>
        <p:sp>
          <p:nvSpPr>
            <p:cNvPr id="579" name="Google Shape;579;p28"/>
            <p:cNvSpPr/>
            <p:nvPr/>
          </p:nvSpPr>
          <p:spPr>
            <a:xfrm>
              <a:off x="0" y="0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28"/>
            <p:cNvSpPr txBox="1"/>
            <p:nvPr/>
          </p:nvSpPr>
          <p:spPr>
            <a:xfrm>
              <a:off x="1103247" y="0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Connecting to data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281300" y="122476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0" y="736200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8"/>
            <p:cNvSpPr txBox="1"/>
            <p:nvPr/>
          </p:nvSpPr>
          <p:spPr>
            <a:xfrm>
              <a:off x="1103247" y="736200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Combining data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28"/>
            <p:cNvSpPr/>
            <p:nvPr/>
          </p:nvSpPr>
          <p:spPr>
            <a:xfrm>
              <a:off x="257651" y="803127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28"/>
            <p:cNvSpPr/>
            <p:nvPr/>
          </p:nvSpPr>
          <p:spPr>
            <a:xfrm>
              <a:off x="0" y="1472400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8"/>
            <p:cNvSpPr txBox="1"/>
            <p:nvPr/>
          </p:nvSpPr>
          <p:spPr>
            <a:xfrm>
              <a:off x="1103247" y="1472400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Worksheets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257651" y="1539328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8"/>
            <p:cNvSpPr/>
            <p:nvPr/>
          </p:nvSpPr>
          <p:spPr>
            <a:xfrm>
              <a:off x="0" y="2208601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8"/>
            <p:cNvSpPr txBox="1"/>
            <p:nvPr/>
          </p:nvSpPr>
          <p:spPr>
            <a:xfrm>
              <a:off x="1103247" y="2208601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Aggregations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257651" y="2275528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28"/>
            <p:cNvSpPr/>
            <p:nvPr/>
          </p:nvSpPr>
          <p:spPr>
            <a:xfrm>
              <a:off x="0" y="2944801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8"/>
            <p:cNvSpPr txBox="1"/>
            <p:nvPr/>
          </p:nvSpPr>
          <p:spPr>
            <a:xfrm>
              <a:off x="1103247" y="2944801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42033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C42033"/>
                  </a:solidFill>
                  <a:latin typeface="Calibri"/>
                  <a:ea typeface="Calibri"/>
                  <a:cs typeface="Calibri"/>
                  <a:sym typeface="Calibri"/>
                </a:rPr>
                <a:t>Hierarchies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28"/>
            <p:cNvSpPr/>
            <p:nvPr/>
          </p:nvSpPr>
          <p:spPr>
            <a:xfrm>
              <a:off x="257651" y="3011729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4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28"/>
            <p:cNvSpPr/>
            <p:nvPr/>
          </p:nvSpPr>
          <p:spPr>
            <a:xfrm>
              <a:off x="0" y="3681002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28"/>
            <p:cNvSpPr txBox="1"/>
            <p:nvPr/>
          </p:nvSpPr>
          <p:spPr>
            <a:xfrm>
              <a:off x="1103247" y="3681002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Marks and filters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28"/>
            <p:cNvSpPr/>
            <p:nvPr/>
          </p:nvSpPr>
          <p:spPr>
            <a:xfrm>
              <a:off x="257651" y="3747929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5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7" name="Google Shape;597;p28"/>
          <p:cNvGrpSpPr/>
          <p:nvPr/>
        </p:nvGrpSpPr>
        <p:grpSpPr>
          <a:xfrm>
            <a:off x="6172200" y="1808502"/>
            <a:ext cx="5181600" cy="4350274"/>
            <a:chOff x="0" y="0"/>
            <a:chExt cx="5181600" cy="4350274"/>
          </a:xfrm>
        </p:grpSpPr>
        <p:sp>
          <p:nvSpPr>
            <p:cNvPr id="598" name="Google Shape;598;p28"/>
            <p:cNvSpPr/>
            <p:nvPr/>
          </p:nvSpPr>
          <p:spPr>
            <a:xfrm>
              <a:off x="0" y="0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28"/>
            <p:cNvSpPr txBox="1"/>
            <p:nvPr/>
          </p:nvSpPr>
          <p:spPr>
            <a:xfrm>
              <a:off x="1103247" y="0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Show 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255775" y="66927"/>
              <a:ext cx="658622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5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0" y="736200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28"/>
            <p:cNvSpPr txBox="1"/>
            <p:nvPr/>
          </p:nvSpPr>
          <p:spPr>
            <a:xfrm>
              <a:off x="1103247" y="736200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multiples &amp; dual axis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255775" y="803127"/>
              <a:ext cx="658622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5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0" y="1472400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8"/>
            <p:cNvSpPr txBox="1"/>
            <p:nvPr/>
          </p:nvSpPr>
          <p:spPr>
            <a:xfrm>
              <a:off x="1103247" y="1472400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Groups and sets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255775" y="1539327"/>
              <a:ext cx="658622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5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0" y="2208600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8"/>
            <p:cNvSpPr txBox="1"/>
            <p:nvPr/>
          </p:nvSpPr>
          <p:spPr>
            <a:xfrm>
              <a:off x="1103247" y="2208600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Calculated fields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255775" y="2275528"/>
              <a:ext cx="658622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5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0" y="2944801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8"/>
            <p:cNvSpPr txBox="1"/>
            <p:nvPr/>
          </p:nvSpPr>
          <p:spPr>
            <a:xfrm>
              <a:off x="1103247" y="2944801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Table calculation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255775" y="3011728"/>
              <a:ext cx="658622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5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0" y="3681001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8"/>
            <p:cNvSpPr txBox="1"/>
            <p:nvPr/>
          </p:nvSpPr>
          <p:spPr>
            <a:xfrm>
              <a:off x="1103247" y="3681001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Summary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255775" y="3747928"/>
              <a:ext cx="658622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5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6" name="Google Shape;616;p28"/>
          <p:cNvSpPr txBox="1"/>
          <p:nvPr>
            <p:ph idx="4294967295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7" name="Google Shape;617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618" name="Google Shape;618;p28"/>
          <p:cNvSpPr txBox="1"/>
          <p:nvPr/>
        </p:nvSpPr>
        <p:spPr>
          <a:xfrm>
            <a:off x="0" y="365125"/>
            <a:ext cx="12192000" cy="1325563"/>
          </a:xfrm>
          <a:prstGeom prst="rect">
            <a:avLst/>
          </a:prstGeom>
          <a:solidFill>
            <a:srgbClr val="1B447D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Tableau Basics</a:t>
            </a:r>
            <a:endParaRPr b="1" i="0" sz="4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9"/>
          <p:cNvSpPr txBox="1"/>
          <p:nvPr>
            <p:ph type="title"/>
          </p:nvPr>
        </p:nvSpPr>
        <p:spPr>
          <a:xfrm>
            <a:off x="838200" y="4458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641"/>
              </a:buClr>
              <a:buSzPts val="4400"/>
              <a:buFont typeface="Calibri"/>
              <a:buNone/>
            </a:pPr>
            <a:r>
              <a:rPr lang="en-US">
                <a:solidFill>
                  <a:srgbClr val="008641"/>
                </a:solidFill>
              </a:rPr>
              <a:t>Hierarchies</a:t>
            </a:r>
            <a:endParaRPr/>
          </a:p>
        </p:txBody>
      </p:sp>
      <p:sp>
        <p:nvSpPr>
          <p:cNvPr id="624" name="Google Shape;624;p29"/>
          <p:cNvSpPr txBox="1"/>
          <p:nvPr>
            <p:ph idx="1" type="body"/>
          </p:nvPr>
        </p:nvSpPr>
        <p:spPr>
          <a:xfrm>
            <a:off x="838200" y="107026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Drill Down to your data!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Automatic Hierarchies for time-based data</a:t>
            </a:r>
            <a:endParaRPr/>
          </a:p>
        </p:txBody>
      </p:sp>
      <p:pic>
        <p:nvPicPr>
          <p:cNvPr id="625" name="Google Shape;62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590" y="1546020"/>
            <a:ext cx="7750210" cy="5015604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29"/>
          <p:cNvSpPr/>
          <p:nvPr/>
        </p:nvSpPr>
        <p:spPr>
          <a:xfrm>
            <a:off x="7226413" y="2252869"/>
            <a:ext cx="159026" cy="132522"/>
          </a:xfrm>
          <a:prstGeom prst="rect">
            <a:avLst/>
          </a:prstGeom>
          <a:noFill/>
          <a:ln cap="flat" cmpd="sng" w="38100">
            <a:solidFill>
              <a:srgbClr val="C4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7" name="Google Shape;627;p29"/>
          <p:cNvPicPr preferRelativeResize="0"/>
          <p:nvPr/>
        </p:nvPicPr>
        <p:blipFill rotWithShape="1">
          <a:blip r:embed="rId4">
            <a:alphaModFix/>
          </a:blip>
          <a:srcRect b="24830" l="9447" r="8900" t="2033"/>
          <a:stretch/>
        </p:blipFill>
        <p:spPr>
          <a:xfrm>
            <a:off x="8115133" y="2441447"/>
            <a:ext cx="1458071" cy="3703638"/>
          </a:xfrm>
          <a:prstGeom prst="rect">
            <a:avLst/>
          </a:prstGeom>
          <a:noFill/>
          <a:ln cap="flat" cmpd="sng" w="38100">
            <a:solidFill>
              <a:srgbClr val="C4203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8" name="Google Shape;628;p29"/>
          <p:cNvSpPr/>
          <p:nvPr/>
        </p:nvSpPr>
        <p:spPr>
          <a:xfrm>
            <a:off x="8040424" y="2252869"/>
            <a:ext cx="149419" cy="132522"/>
          </a:xfrm>
          <a:prstGeom prst="rect">
            <a:avLst/>
          </a:prstGeom>
          <a:noFill/>
          <a:ln cap="flat" cmpd="sng" w="38100">
            <a:solidFill>
              <a:srgbClr val="C4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9" name="Google Shape;629;p29"/>
          <p:cNvGrpSpPr/>
          <p:nvPr/>
        </p:nvGrpSpPr>
        <p:grpSpPr>
          <a:xfrm>
            <a:off x="2486" y="-236766"/>
            <a:ext cx="378221" cy="7331532"/>
            <a:chOff x="142754" y="0"/>
            <a:chExt cx="785147" cy="6858000"/>
          </a:xfrm>
        </p:grpSpPr>
        <p:cxnSp>
          <p:nvCxnSpPr>
            <p:cNvPr id="630" name="Google Shape;630;p29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1" name="Google Shape;631;p29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2" name="Google Shape;632;p29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3" name="Google Shape;633;p29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76200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4" name="Google Shape;634;p29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5" name="Google Shape;635;p29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589" y="1533571"/>
            <a:ext cx="7750211" cy="501560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30"/>
          <p:cNvSpPr txBox="1"/>
          <p:nvPr>
            <p:ph type="title"/>
          </p:nvPr>
        </p:nvSpPr>
        <p:spPr>
          <a:xfrm>
            <a:off x="838200" y="4458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641"/>
              </a:buClr>
              <a:buSzPts val="4400"/>
              <a:buFont typeface="Calibri"/>
              <a:buNone/>
            </a:pPr>
            <a:r>
              <a:rPr lang="en-US">
                <a:solidFill>
                  <a:srgbClr val="008641"/>
                </a:solidFill>
              </a:rPr>
              <a:t>Hierarchies</a:t>
            </a:r>
            <a:endParaRPr/>
          </a:p>
        </p:txBody>
      </p:sp>
      <p:sp>
        <p:nvSpPr>
          <p:cNvPr id="642" name="Google Shape;642;p30"/>
          <p:cNvSpPr txBox="1"/>
          <p:nvPr>
            <p:ph idx="1" type="body"/>
          </p:nvPr>
        </p:nvSpPr>
        <p:spPr>
          <a:xfrm>
            <a:off x="838200" y="107026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Create your own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Drag sub-category</a:t>
            </a:r>
            <a:endParaRPr/>
          </a:p>
        </p:txBody>
      </p:sp>
      <p:sp>
        <p:nvSpPr>
          <p:cNvPr id="643" name="Google Shape;643;p30"/>
          <p:cNvSpPr/>
          <p:nvPr/>
        </p:nvSpPr>
        <p:spPr>
          <a:xfrm>
            <a:off x="3973667" y="4041373"/>
            <a:ext cx="1291423" cy="504123"/>
          </a:xfrm>
          <a:prstGeom prst="rect">
            <a:avLst/>
          </a:prstGeom>
          <a:noFill/>
          <a:ln cap="flat" cmpd="sng" w="38100">
            <a:solidFill>
              <a:srgbClr val="C4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4" name="Google Shape;644;p30"/>
          <p:cNvGrpSpPr/>
          <p:nvPr/>
        </p:nvGrpSpPr>
        <p:grpSpPr>
          <a:xfrm>
            <a:off x="2486" y="-236766"/>
            <a:ext cx="378221" cy="7331532"/>
            <a:chOff x="142754" y="0"/>
            <a:chExt cx="785147" cy="6858000"/>
          </a:xfrm>
        </p:grpSpPr>
        <p:cxnSp>
          <p:nvCxnSpPr>
            <p:cNvPr id="645" name="Google Shape;645;p30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6" name="Google Shape;646;p30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7" name="Google Shape;647;p30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8" name="Google Shape;648;p30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76200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9" name="Google Shape;649;p30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0" name="Google Shape;650;p30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641"/>
              </a:buClr>
              <a:buSzPts val="4400"/>
              <a:buFont typeface="Calibri"/>
              <a:buNone/>
            </a:pPr>
            <a:r>
              <a:rPr lang="en-US">
                <a:solidFill>
                  <a:srgbClr val="008641"/>
                </a:solidFill>
              </a:rPr>
              <a:t> Exploratory vs Explanatory </a:t>
            </a:r>
            <a:endParaRPr/>
          </a:p>
        </p:txBody>
      </p:sp>
      <p:sp>
        <p:nvSpPr>
          <p:cNvPr id="163" name="Google Shape;163;p4"/>
          <p:cNvSpPr txBox="1"/>
          <p:nvPr>
            <p:ph idx="1" type="body"/>
          </p:nvPr>
        </p:nvSpPr>
        <p:spPr>
          <a:xfrm>
            <a:off x="1126066" y="2005012"/>
            <a:ext cx="4546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Searching for insights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Don't need to be perfect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Find the answer to your questions 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</a:pPr>
            <a:r>
              <a:rPr lang="en-US">
                <a:solidFill>
                  <a:srgbClr val="BFBFBF"/>
                </a:solidFill>
              </a:rPr>
              <a:t>Worksheets and Dashboards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64" name="Google Shape;164;p4"/>
          <p:cNvSpPr txBox="1"/>
          <p:nvPr>
            <p:ph idx="4294967295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4"/>
          <p:cNvSpPr txBox="1"/>
          <p:nvPr/>
        </p:nvSpPr>
        <p:spPr>
          <a:xfrm>
            <a:off x="6519334" y="1990195"/>
            <a:ext cx="4546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Providing your results for others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Necessary emphasis to convey your message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Accurate, insightful, and visually appealing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Stories and Dashboards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" name="Google Shape;166;p4"/>
          <p:cNvGrpSpPr/>
          <p:nvPr/>
        </p:nvGrpSpPr>
        <p:grpSpPr>
          <a:xfrm rot="5400000">
            <a:off x="6129078" y="-2003954"/>
            <a:ext cx="292098" cy="7112001"/>
            <a:chOff x="142754" y="0"/>
            <a:chExt cx="785147" cy="6858000"/>
          </a:xfrm>
        </p:grpSpPr>
        <p:cxnSp>
          <p:nvCxnSpPr>
            <p:cNvPr id="167" name="Google Shape;167;p4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8" name="Google Shape;168;p4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9" name="Google Shape;169;p4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" name="Google Shape;171;p4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" name="Google Shape;172;p4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641"/>
              </a:buClr>
              <a:buSzPts val="4400"/>
              <a:buFont typeface="Calibri"/>
              <a:buNone/>
            </a:pPr>
            <a:r>
              <a:rPr lang="en-US">
                <a:solidFill>
                  <a:srgbClr val="008641"/>
                </a:solidFill>
              </a:rPr>
              <a:t>Marks and Filters</a:t>
            </a:r>
            <a:endParaRPr/>
          </a:p>
        </p:txBody>
      </p:sp>
      <p:sp>
        <p:nvSpPr>
          <p:cNvPr id="657" name="Google Shape;657;p31"/>
          <p:cNvSpPr txBox="1"/>
          <p:nvPr>
            <p:ph idx="1" type="body"/>
          </p:nvPr>
        </p:nvSpPr>
        <p:spPr>
          <a:xfrm>
            <a:off x="838200" y="1825625"/>
            <a:ext cx="237913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Show only data with a field preset to a specific value</a:t>
            </a:r>
            <a:endParaRPr/>
          </a:p>
        </p:txBody>
      </p:sp>
      <p:grpSp>
        <p:nvGrpSpPr>
          <p:cNvPr id="658" name="Google Shape;658;p31"/>
          <p:cNvGrpSpPr/>
          <p:nvPr/>
        </p:nvGrpSpPr>
        <p:grpSpPr>
          <a:xfrm>
            <a:off x="64532" y="-236766"/>
            <a:ext cx="378221" cy="7331532"/>
            <a:chOff x="142754" y="0"/>
            <a:chExt cx="785147" cy="6858000"/>
          </a:xfrm>
        </p:grpSpPr>
        <p:cxnSp>
          <p:nvCxnSpPr>
            <p:cNvPr id="659" name="Google Shape;659;p31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0" name="Google Shape;660;p31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1" name="Google Shape;661;p31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2" name="Google Shape;662;p31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3" name="Google Shape;663;p31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4" name="Google Shape;664;p31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76200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665" name="Google Shape;66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7081" y="1351227"/>
            <a:ext cx="7606719" cy="530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1"/>
          <p:cNvPicPr preferRelativeResize="0"/>
          <p:nvPr/>
        </p:nvPicPr>
        <p:blipFill rotWithShape="1">
          <a:blip r:embed="rId4">
            <a:alphaModFix/>
          </a:blip>
          <a:srcRect b="4829" l="7747" r="9495" t="4394"/>
          <a:stretch/>
        </p:blipFill>
        <p:spPr>
          <a:xfrm>
            <a:off x="8360741" y="2579253"/>
            <a:ext cx="1676400" cy="2536296"/>
          </a:xfrm>
          <a:prstGeom prst="rect">
            <a:avLst/>
          </a:prstGeom>
          <a:noFill/>
          <a:ln cap="flat" cmpd="sng" w="38100">
            <a:solidFill>
              <a:srgbClr val="C4203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7" name="Google Shape;667;p31"/>
          <p:cNvSpPr/>
          <p:nvPr/>
        </p:nvSpPr>
        <p:spPr>
          <a:xfrm>
            <a:off x="5045529" y="2188029"/>
            <a:ext cx="849085" cy="1813264"/>
          </a:xfrm>
          <a:prstGeom prst="rect">
            <a:avLst/>
          </a:prstGeom>
          <a:noFill/>
          <a:ln cap="flat" cmpd="sng" w="38100">
            <a:solidFill>
              <a:srgbClr val="C4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31"/>
          <p:cNvSpPr/>
          <p:nvPr/>
        </p:nvSpPr>
        <p:spPr>
          <a:xfrm>
            <a:off x="10243457" y="2188029"/>
            <a:ext cx="849085" cy="3318744"/>
          </a:xfrm>
          <a:prstGeom prst="rect">
            <a:avLst/>
          </a:prstGeom>
          <a:noFill/>
          <a:ln cap="flat" cmpd="sng" w="38100">
            <a:solidFill>
              <a:srgbClr val="C4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F6893"/>
              </a:buClr>
              <a:buSzPts val="4400"/>
              <a:buFont typeface="Calibri"/>
              <a:buNone/>
            </a:pPr>
            <a:r>
              <a:rPr lang="en-US">
                <a:solidFill>
                  <a:srgbClr val="5F6893"/>
                </a:solidFill>
              </a:rPr>
              <a:t>Markers</a:t>
            </a:r>
            <a:endParaRPr/>
          </a:p>
        </p:txBody>
      </p:sp>
      <p:sp>
        <p:nvSpPr>
          <p:cNvPr id="674" name="Google Shape;674;p32"/>
          <p:cNvSpPr txBox="1"/>
          <p:nvPr>
            <p:ph idx="1" type="body"/>
          </p:nvPr>
        </p:nvSpPr>
        <p:spPr>
          <a:xfrm>
            <a:off x="838200" y="1825625"/>
            <a:ext cx="38861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Adding details with markers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Color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Tooltip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 show info by hover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675" name="Google Shape;67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399" y="1825625"/>
            <a:ext cx="6372830" cy="4268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6" name="Google Shape;676;p32"/>
          <p:cNvGrpSpPr/>
          <p:nvPr/>
        </p:nvGrpSpPr>
        <p:grpSpPr>
          <a:xfrm>
            <a:off x="64532" y="-236766"/>
            <a:ext cx="378221" cy="7331532"/>
            <a:chOff x="142754" y="0"/>
            <a:chExt cx="785147" cy="6858000"/>
          </a:xfrm>
        </p:grpSpPr>
        <p:cxnSp>
          <p:nvCxnSpPr>
            <p:cNvPr id="677" name="Google Shape;677;p32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8" name="Google Shape;678;p32"/>
            <p:cNvCxnSpPr/>
            <p:nvPr/>
          </p:nvCxnSpPr>
          <p:spPr>
            <a:xfrm>
              <a:off x="439837" y="0"/>
              <a:ext cx="0" cy="6858000"/>
            </a:xfrm>
            <a:prstGeom prst="straightConnector1">
              <a:avLst/>
            </a:prstGeom>
            <a:noFill/>
            <a:ln cap="flat" cmpd="sng" w="76200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9" name="Google Shape;679;p32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76200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0" name="Google Shape;680;p32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1" name="Google Shape;681;p32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2" name="Google Shape;682;p32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Trend Lines</a:t>
            </a:r>
            <a:endParaRPr/>
          </a:p>
        </p:txBody>
      </p:sp>
      <p:pic>
        <p:nvPicPr>
          <p:cNvPr id="688" name="Google Shape;68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4920" y="1027906"/>
            <a:ext cx="7867680" cy="5481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p33"/>
          <p:cNvGrpSpPr/>
          <p:nvPr/>
        </p:nvGrpSpPr>
        <p:grpSpPr>
          <a:xfrm>
            <a:off x="64532" y="-236766"/>
            <a:ext cx="378221" cy="7331532"/>
            <a:chOff x="142754" y="0"/>
            <a:chExt cx="785147" cy="6858000"/>
          </a:xfrm>
        </p:grpSpPr>
        <p:cxnSp>
          <p:nvCxnSpPr>
            <p:cNvPr id="690" name="Google Shape;690;p33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1" name="Google Shape;691;p33"/>
            <p:cNvCxnSpPr/>
            <p:nvPr/>
          </p:nvCxnSpPr>
          <p:spPr>
            <a:xfrm>
              <a:off x="439837" y="0"/>
              <a:ext cx="0" cy="6858000"/>
            </a:xfrm>
            <a:prstGeom prst="straightConnector1">
              <a:avLst/>
            </a:prstGeom>
            <a:noFill/>
            <a:ln cap="flat" cmpd="sng" w="76200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2" name="Google Shape;692;p33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76200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3" name="Google Shape;693;p33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4" name="Google Shape;694;p33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5" name="Google Shape;695;p33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696" name="Google Shape;696;p33"/>
          <p:cNvPicPr preferRelativeResize="0"/>
          <p:nvPr/>
        </p:nvPicPr>
        <p:blipFill rotWithShape="1">
          <a:blip r:embed="rId4">
            <a:alphaModFix/>
          </a:blip>
          <a:srcRect b="13387" l="1117" r="9498" t="0"/>
          <a:stretch/>
        </p:blipFill>
        <p:spPr>
          <a:xfrm>
            <a:off x="4419601" y="1027906"/>
            <a:ext cx="2709333" cy="2900628"/>
          </a:xfrm>
          <a:prstGeom prst="rect">
            <a:avLst/>
          </a:prstGeom>
          <a:noFill/>
          <a:ln cap="flat" cmpd="sng" w="28575">
            <a:solidFill>
              <a:srgbClr val="C4203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Google Shape;701;p34"/>
          <p:cNvGrpSpPr/>
          <p:nvPr/>
        </p:nvGrpSpPr>
        <p:grpSpPr>
          <a:xfrm>
            <a:off x="704005" y="1808502"/>
            <a:ext cx="5181600" cy="4350275"/>
            <a:chOff x="0" y="0"/>
            <a:chExt cx="5181600" cy="4350275"/>
          </a:xfrm>
        </p:grpSpPr>
        <p:sp>
          <p:nvSpPr>
            <p:cNvPr id="702" name="Google Shape;702;p34"/>
            <p:cNvSpPr/>
            <p:nvPr/>
          </p:nvSpPr>
          <p:spPr>
            <a:xfrm>
              <a:off x="0" y="0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4"/>
            <p:cNvSpPr txBox="1"/>
            <p:nvPr/>
          </p:nvSpPr>
          <p:spPr>
            <a:xfrm>
              <a:off x="1103247" y="0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Connecting to 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281300" y="122476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0" y="736200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4"/>
            <p:cNvSpPr txBox="1"/>
            <p:nvPr/>
          </p:nvSpPr>
          <p:spPr>
            <a:xfrm>
              <a:off x="1103247" y="736200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Combining 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257651" y="803127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0" y="1472400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4"/>
            <p:cNvSpPr txBox="1"/>
            <p:nvPr/>
          </p:nvSpPr>
          <p:spPr>
            <a:xfrm>
              <a:off x="1103247" y="1472400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Worksheets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257651" y="1539328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0" y="2208601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4"/>
            <p:cNvSpPr txBox="1"/>
            <p:nvPr/>
          </p:nvSpPr>
          <p:spPr>
            <a:xfrm>
              <a:off x="1103247" y="2208601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Aggregations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257651" y="2275528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0" y="2944801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4"/>
            <p:cNvSpPr txBox="1"/>
            <p:nvPr/>
          </p:nvSpPr>
          <p:spPr>
            <a:xfrm>
              <a:off x="1103247" y="2944801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44546A"/>
                  </a:solidFill>
                  <a:latin typeface="Calibri"/>
                  <a:ea typeface="Calibri"/>
                  <a:cs typeface="Calibri"/>
                  <a:sym typeface="Calibri"/>
                </a:rPr>
                <a:t>Hierarchies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257651" y="3011729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0" y="3681002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4"/>
            <p:cNvSpPr txBox="1"/>
            <p:nvPr/>
          </p:nvSpPr>
          <p:spPr>
            <a:xfrm>
              <a:off x="1103247" y="3681002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44546A"/>
                  </a:solidFill>
                  <a:latin typeface="Calibri"/>
                  <a:ea typeface="Calibri"/>
                  <a:cs typeface="Calibri"/>
                  <a:sym typeface="Calibri"/>
                </a:rPr>
                <a:t>Marks and filters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257651" y="3747929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0" name="Google Shape;720;p34"/>
          <p:cNvGrpSpPr/>
          <p:nvPr/>
        </p:nvGrpSpPr>
        <p:grpSpPr>
          <a:xfrm>
            <a:off x="6172200" y="1808502"/>
            <a:ext cx="5181600" cy="4350274"/>
            <a:chOff x="0" y="0"/>
            <a:chExt cx="5181600" cy="4350274"/>
          </a:xfrm>
        </p:grpSpPr>
        <p:sp>
          <p:nvSpPr>
            <p:cNvPr id="721" name="Google Shape;721;p34"/>
            <p:cNvSpPr/>
            <p:nvPr/>
          </p:nvSpPr>
          <p:spPr>
            <a:xfrm>
              <a:off x="0" y="0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4"/>
            <p:cNvSpPr txBox="1"/>
            <p:nvPr/>
          </p:nvSpPr>
          <p:spPr>
            <a:xfrm>
              <a:off x="1103247" y="0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Show 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255775" y="66927"/>
              <a:ext cx="658622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4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0" y="736200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4"/>
            <p:cNvSpPr txBox="1"/>
            <p:nvPr/>
          </p:nvSpPr>
          <p:spPr>
            <a:xfrm>
              <a:off x="1103247" y="736200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multiples &amp; dual axis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255775" y="803127"/>
              <a:ext cx="658622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5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0" y="1472400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4"/>
            <p:cNvSpPr txBox="1"/>
            <p:nvPr/>
          </p:nvSpPr>
          <p:spPr>
            <a:xfrm>
              <a:off x="1103247" y="1472400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Groups and sets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255775" y="1539327"/>
              <a:ext cx="658622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5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0" y="2208600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4"/>
            <p:cNvSpPr txBox="1"/>
            <p:nvPr/>
          </p:nvSpPr>
          <p:spPr>
            <a:xfrm>
              <a:off x="1103247" y="2208600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Calculated fields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255775" y="2275528"/>
              <a:ext cx="658622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5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0" y="2944801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4"/>
            <p:cNvSpPr txBox="1"/>
            <p:nvPr/>
          </p:nvSpPr>
          <p:spPr>
            <a:xfrm>
              <a:off x="1103247" y="2944801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Table calculation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255775" y="3011728"/>
              <a:ext cx="658622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5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0" y="3681001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4"/>
            <p:cNvSpPr txBox="1"/>
            <p:nvPr/>
          </p:nvSpPr>
          <p:spPr>
            <a:xfrm>
              <a:off x="1103247" y="3681001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Summary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255775" y="3747928"/>
              <a:ext cx="658622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5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9" name="Google Shape;739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40" name="Google Shape;740;p34"/>
          <p:cNvSpPr txBox="1"/>
          <p:nvPr/>
        </p:nvSpPr>
        <p:spPr>
          <a:xfrm>
            <a:off x="0" y="365125"/>
            <a:ext cx="12192000" cy="1325563"/>
          </a:xfrm>
          <a:prstGeom prst="rect">
            <a:avLst/>
          </a:prstGeom>
          <a:solidFill>
            <a:srgbClr val="1B447D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Tableau Basics</a:t>
            </a:r>
            <a:endParaRPr b="1" i="0" sz="4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5"/>
          <p:cNvSpPr txBox="1"/>
          <p:nvPr>
            <p:ph type="title"/>
          </p:nvPr>
        </p:nvSpPr>
        <p:spPr>
          <a:xfrm>
            <a:off x="360950" y="315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42033"/>
              </a:buClr>
              <a:buSzPts val="4400"/>
              <a:buFont typeface="Calibri"/>
              <a:buNone/>
            </a:pPr>
            <a:r>
              <a:rPr lang="en-US">
                <a:solidFill>
                  <a:srgbClr val="C42033"/>
                </a:solidFill>
              </a:rPr>
              <a:t>Show Me</a:t>
            </a:r>
            <a:endParaRPr/>
          </a:p>
        </p:txBody>
      </p:sp>
      <p:sp>
        <p:nvSpPr>
          <p:cNvPr id="746" name="Google Shape;746;p35"/>
          <p:cNvSpPr txBox="1"/>
          <p:nvPr>
            <p:ph idx="1" type="body"/>
          </p:nvPr>
        </p:nvSpPr>
        <p:spPr>
          <a:xfrm>
            <a:off x="156410" y="6244472"/>
            <a:ext cx="10102515" cy="971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Quick way to start with a visualization that you can later enhance</a:t>
            </a:r>
            <a:endParaRPr/>
          </a:p>
        </p:txBody>
      </p:sp>
      <p:grpSp>
        <p:nvGrpSpPr>
          <p:cNvPr id="747" name="Google Shape;747;p35"/>
          <p:cNvGrpSpPr/>
          <p:nvPr/>
        </p:nvGrpSpPr>
        <p:grpSpPr>
          <a:xfrm rot="5400000">
            <a:off x="3837605" y="-2426712"/>
            <a:ext cx="378221" cy="7331532"/>
            <a:chOff x="142754" y="0"/>
            <a:chExt cx="785147" cy="6858000"/>
          </a:xfrm>
        </p:grpSpPr>
        <p:cxnSp>
          <p:nvCxnSpPr>
            <p:cNvPr id="748" name="Google Shape;748;p35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9" name="Google Shape;749;p35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0" name="Google Shape;750;p35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1" name="Google Shape;751;p35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2" name="Google Shape;752;p35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3" name="Google Shape;753;p35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754" name="Google Shape;75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5231" y="1535335"/>
            <a:ext cx="6938575" cy="4834591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35"/>
          <p:cNvSpPr/>
          <p:nvPr/>
        </p:nvSpPr>
        <p:spPr>
          <a:xfrm>
            <a:off x="8458200" y="1804737"/>
            <a:ext cx="974558" cy="2791326"/>
          </a:xfrm>
          <a:prstGeom prst="rect">
            <a:avLst/>
          </a:prstGeom>
          <a:noFill/>
          <a:ln cap="flat" cmpd="sng" w="38100">
            <a:solidFill>
              <a:srgbClr val="C4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6"/>
          <p:cNvSpPr txBox="1"/>
          <p:nvPr>
            <p:ph type="title"/>
          </p:nvPr>
        </p:nvSpPr>
        <p:spPr>
          <a:xfrm>
            <a:off x="360950" y="-33126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72C"/>
              </a:buClr>
              <a:buSzPts val="4400"/>
              <a:buFont typeface="Calibri"/>
              <a:buNone/>
            </a:pPr>
            <a:r>
              <a:rPr lang="en-US">
                <a:solidFill>
                  <a:srgbClr val="E8772C"/>
                </a:solidFill>
              </a:rPr>
              <a:t>Small Multiples</a:t>
            </a:r>
            <a:endParaRPr/>
          </a:p>
        </p:txBody>
      </p:sp>
      <p:sp>
        <p:nvSpPr>
          <p:cNvPr id="761" name="Google Shape;761;p36"/>
          <p:cNvSpPr txBox="1"/>
          <p:nvPr>
            <p:ph idx="1" type="body"/>
          </p:nvPr>
        </p:nvSpPr>
        <p:spPr>
          <a:xfrm>
            <a:off x="360950" y="1520829"/>
            <a:ext cx="310726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Multiple fields as rows/columns</a:t>
            </a:r>
            <a:endParaRPr/>
          </a:p>
        </p:txBody>
      </p:sp>
      <p:grpSp>
        <p:nvGrpSpPr>
          <p:cNvPr id="762" name="Google Shape;762;p36"/>
          <p:cNvGrpSpPr/>
          <p:nvPr/>
        </p:nvGrpSpPr>
        <p:grpSpPr>
          <a:xfrm rot="5400000">
            <a:off x="3837605" y="-2646841"/>
            <a:ext cx="378221" cy="7331532"/>
            <a:chOff x="142754" y="0"/>
            <a:chExt cx="785147" cy="6858000"/>
          </a:xfrm>
        </p:grpSpPr>
        <p:cxnSp>
          <p:nvCxnSpPr>
            <p:cNvPr id="763" name="Google Shape;763;p36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4" name="Google Shape;764;p36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5" name="Google Shape;765;p36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6" name="Google Shape;766;p36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7" name="Google Shape;767;p36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8" name="Google Shape;768;p36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769" name="Google Shape;76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0" y="1191303"/>
            <a:ext cx="7816880" cy="5446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7"/>
          <p:cNvSpPr txBox="1"/>
          <p:nvPr>
            <p:ph type="title"/>
          </p:nvPr>
        </p:nvSpPr>
        <p:spPr>
          <a:xfrm>
            <a:off x="360950" y="-11752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8772C"/>
              </a:buClr>
              <a:buSzPts val="4400"/>
              <a:buFont typeface="Calibri"/>
              <a:buNone/>
            </a:pPr>
            <a:r>
              <a:rPr lang="en-US">
                <a:solidFill>
                  <a:srgbClr val="E8772C"/>
                </a:solidFill>
              </a:rPr>
              <a:t>Dual Axis</a:t>
            </a:r>
            <a:endParaRPr/>
          </a:p>
        </p:txBody>
      </p:sp>
      <p:sp>
        <p:nvSpPr>
          <p:cNvPr id="775" name="Google Shape;775;p37"/>
          <p:cNvSpPr txBox="1"/>
          <p:nvPr>
            <p:ph idx="1" type="body"/>
          </p:nvPr>
        </p:nvSpPr>
        <p:spPr>
          <a:xfrm>
            <a:off x="360950" y="1520829"/>
            <a:ext cx="310726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Plotting multiple variable on one plot</a:t>
            </a:r>
            <a:endParaRPr/>
          </a:p>
        </p:txBody>
      </p:sp>
      <p:grpSp>
        <p:nvGrpSpPr>
          <p:cNvPr id="776" name="Google Shape;776;p37"/>
          <p:cNvGrpSpPr/>
          <p:nvPr/>
        </p:nvGrpSpPr>
        <p:grpSpPr>
          <a:xfrm rot="5400000">
            <a:off x="3837605" y="-2646841"/>
            <a:ext cx="378221" cy="7331532"/>
            <a:chOff x="142754" y="0"/>
            <a:chExt cx="785147" cy="6858000"/>
          </a:xfrm>
        </p:grpSpPr>
        <p:cxnSp>
          <p:nvCxnSpPr>
            <p:cNvPr id="777" name="Google Shape;777;p37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8" name="Google Shape;778;p37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9" name="Google Shape;779;p37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0" name="Google Shape;780;p37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1" name="Google Shape;781;p37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2" name="Google Shape;782;p37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783" name="Google Shape;78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2428" y="1255427"/>
            <a:ext cx="7724851" cy="538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37"/>
          <p:cNvPicPr preferRelativeResize="0"/>
          <p:nvPr/>
        </p:nvPicPr>
        <p:blipFill rotWithShape="1">
          <a:blip r:embed="rId4">
            <a:alphaModFix/>
          </a:blip>
          <a:srcRect b="3541" l="7519" r="7519" t="4707"/>
          <a:stretch/>
        </p:blipFill>
        <p:spPr>
          <a:xfrm>
            <a:off x="7154853" y="2155377"/>
            <a:ext cx="1913467" cy="3535364"/>
          </a:xfrm>
          <a:prstGeom prst="rect">
            <a:avLst/>
          </a:prstGeom>
          <a:noFill/>
          <a:ln cap="flat" cmpd="sng" w="38100">
            <a:solidFill>
              <a:srgbClr val="C4203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5" name="Google Shape;785;p37"/>
          <p:cNvSpPr/>
          <p:nvPr/>
        </p:nvSpPr>
        <p:spPr>
          <a:xfrm>
            <a:off x="6858000" y="1940092"/>
            <a:ext cx="834482" cy="164486"/>
          </a:xfrm>
          <a:prstGeom prst="rect">
            <a:avLst/>
          </a:prstGeom>
          <a:noFill/>
          <a:ln cap="flat" cmpd="sng" w="38100">
            <a:solidFill>
              <a:srgbClr val="C4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6" name="Google Shape;78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1217" y="1256772"/>
            <a:ext cx="7724852" cy="5382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1" name="Google Shape;791;p38"/>
          <p:cNvGrpSpPr/>
          <p:nvPr/>
        </p:nvGrpSpPr>
        <p:grpSpPr>
          <a:xfrm>
            <a:off x="704005" y="1808502"/>
            <a:ext cx="5181600" cy="4350275"/>
            <a:chOff x="0" y="0"/>
            <a:chExt cx="5181600" cy="4350275"/>
          </a:xfrm>
        </p:grpSpPr>
        <p:sp>
          <p:nvSpPr>
            <p:cNvPr id="792" name="Google Shape;792;p38"/>
            <p:cNvSpPr/>
            <p:nvPr/>
          </p:nvSpPr>
          <p:spPr>
            <a:xfrm>
              <a:off x="0" y="0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8"/>
            <p:cNvSpPr txBox="1"/>
            <p:nvPr/>
          </p:nvSpPr>
          <p:spPr>
            <a:xfrm>
              <a:off x="1103247" y="0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Connecting to data</a:t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281300" y="122476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0" y="736200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8"/>
            <p:cNvSpPr txBox="1"/>
            <p:nvPr/>
          </p:nvSpPr>
          <p:spPr>
            <a:xfrm>
              <a:off x="1103247" y="736200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Combining data</a:t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257651" y="803127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0" y="1472400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8"/>
            <p:cNvSpPr txBox="1"/>
            <p:nvPr/>
          </p:nvSpPr>
          <p:spPr>
            <a:xfrm>
              <a:off x="1103247" y="1472400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dk2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rPr>
                <a:t>Worksheets</a:t>
              </a:r>
              <a:endParaRPr b="0" i="0" sz="14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257651" y="1539328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0" y="2208601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8"/>
            <p:cNvSpPr txBox="1"/>
            <p:nvPr/>
          </p:nvSpPr>
          <p:spPr>
            <a:xfrm>
              <a:off x="1103247" y="2208601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Aggregations</a:t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257651" y="2275528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0" y="2944801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8"/>
            <p:cNvSpPr txBox="1"/>
            <p:nvPr/>
          </p:nvSpPr>
          <p:spPr>
            <a:xfrm>
              <a:off x="1103247" y="2944801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44546A"/>
                  </a:solidFill>
                  <a:latin typeface="Calibri"/>
                  <a:ea typeface="Calibri"/>
                  <a:cs typeface="Calibri"/>
                  <a:sym typeface="Calibri"/>
                </a:rPr>
                <a:t>Hierarchies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257651" y="3011729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0" y="3681002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8"/>
            <p:cNvSpPr txBox="1"/>
            <p:nvPr/>
          </p:nvSpPr>
          <p:spPr>
            <a:xfrm>
              <a:off x="1103247" y="3681002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44546A"/>
                  </a:solidFill>
                  <a:latin typeface="Calibri"/>
                  <a:ea typeface="Calibri"/>
                  <a:cs typeface="Calibri"/>
                  <a:sym typeface="Calibri"/>
                </a:rPr>
                <a:t>Marks and filters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257651" y="3747929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0" name="Google Shape;810;p38"/>
          <p:cNvGrpSpPr/>
          <p:nvPr/>
        </p:nvGrpSpPr>
        <p:grpSpPr>
          <a:xfrm>
            <a:off x="6172200" y="1808502"/>
            <a:ext cx="4648200" cy="4350274"/>
            <a:chOff x="0" y="0"/>
            <a:chExt cx="4648200" cy="4350274"/>
          </a:xfrm>
        </p:grpSpPr>
        <p:sp>
          <p:nvSpPr>
            <p:cNvPr id="811" name="Google Shape;811;p38"/>
            <p:cNvSpPr/>
            <p:nvPr/>
          </p:nvSpPr>
          <p:spPr>
            <a:xfrm>
              <a:off x="0" y="0"/>
              <a:ext cx="46482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38"/>
            <p:cNvSpPr txBox="1"/>
            <p:nvPr/>
          </p:nvSpPr>
          <p:spPr>
            <a:xfrm>
              <a:off x="996567" y="0"/>
              <a:ext cx="365163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44546A"/>
                  </a:solidFill>
                  <a:latin typeface="Calibri"/>
                  <a:ea typeface="Calibri"/>
                  <a:cs typeface="Calibri"/>
                  <a:sym typeface="Calibri"/>
                </a:rPr>
                <a:t>Show 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236335" y="66927"/>
              <a:ext cx="590823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0" y="736200"/>
              <a:ext cx="46482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38"/>
            <p:cNvSpPr txBox="1"/>
            <p:nvPr/>
          </p:nvSpPr>
          <p:spPr>
            <a:xfrm>
              <a:off x="996567" y="736200"/>
              <a:ext cx="365163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44546A"/>
                  </a:solidFill>
                  <a:latin typeface="Calibri"/>
                  <a:ea typeface="Calibri"/>
                  <a:cs typeface="Calibri"/>
                  <a:sym typeface="Calibri"/>
                </a:rPr>
                <a:t>multiples &amp; dual axis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236335" y="803127"/>
              <a:ext cx="590823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0" y="1472400"/>
              <a:ext cx="46482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38"/>
            <p:cNvSpPr txBox="1"/>
            <p:nvPr/>
          </p:nvSpPr>
          <p:spPr>
            <a:xfrm>
              <a:off x="996567" y="1472400"/>
              <a:ext cx="365163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42033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C42033"/>
                  </a:solidFill>
                  <a:latin typeface="Calibri"/>
                  <a:ea typeface="Calibri"/>
                  <a:cs typeface="Calibri"/>
                  <a:sym typeface="Calibri"/>
                </a:rPr>
                <a:t>Groups and sets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236335" y="1539327"/>
              <a:ext cx="590823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4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0" y="2208600"/>
              <a:ext cx="46482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38"/>
            <p:cNvSpPr txBox="1"/>
            <p:nvPr/>
          </p:nvSpPr>
          <p:spPr>
            <a:xfrm>
              <a:off x="996567" y="2208600"/>
              <a:ext cx="365163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Calculated fields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236335" y="2275528"/>
              <a:ext cx="590823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5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0" y="2944801"/>
              <a:ext cx="46482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38"/>
            <p:cNvSpPr txBox="1"/>
            <p:nvPr/>
          </p:nvSpPr>
          <p:spPr>
            <a:xfrm>
              <a:off x="996567" y="2944801"/>
              <a:ext cx="365163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Table calculation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236335" y="3011728"/>
              <a:ext cx="590823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5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0" y="3681001"/>
              <a:ext cx="46482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38"/>
            <p:cNvSpPr txBox="1"/>
            <p:nvPr/>
          </p:nvSpPr>
          <p:spPr>
            <a:xfrm>
              <a:off x="996567" y="3681001"/>
              <a:ext cx="365163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Summary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236335" y="3747928"/>
              <a:ext cx="590823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5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9" name="Google Shape;829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30" name="Google Shape;830;p38"/>
          <p:cNvSpPr txBox="1"/>
          <p:nvPr/>
        </p:nvSpPr>
        <p:spPr>
          <a:xfrm>
            <a:off x="0" y="365125"/>
            <a:ext cx="12192000" cy="1325563"/>
          </a:xfrm>
          <a:prstGeom prst="rect">
            <a:avLst/>
          </a:prstGeom>
          <a:solidFill>
            <a:srgbClr val="1B447D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Tableau Basics</a:t>
            </a:r>
            <a:endParaRPr b="1" i="0" sz="4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39"/>
          <p:cNvSpPr txBox="1"/>
          <p:nvPr>
            <p:ph type="title"/>
          </p:nvPr>
        </p:nvSpPr>
        <p:spPr>
          <a:xfrm>
            <a:off x="608125" y="681037"/>
            <a:ext cx="10515600" cy="5372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ACB7"/>
              </a:buClr>
              <a:buSzPct val="100000"/>
              <a:buFont typeface="Calibri"/>
              <a:buNone/>
            </a:pPr>
            <a:r>
              <a:rPr lang="en-US">
                <a:solidFill>
                  <a:srgbClr val="8AACB7"/>
                </a:solidFill>
              </a:rPr>
              <a:t>Groups</a:t>
            </a:r>
            <a:endParaRPr/>
          </a:p>
        </p:txBody>
      </p:sp>
      <p:sp>
        <p:nvSpPr>
          <p:cNvPr id="836" name="Google Shape;836;p39"/>
          <p:cNvSpPr txBox="1"/>
          <p:nvPr>
            <p:ph idx="1" type="body"/>
          </p:nvPr>
        </p:nvSpPr>
        <p:spPr>
          <a:xfrm>
            <a:off x="608125" y="1451058"/>
            <a:ext cx="5181600" cy="7491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Illuminate message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Static members</a:t>
            </a:r>
            <a:endParaRPr/>
          </a:p>
        </p:txBody>
      </p:sp>
      <p:grpSp>
        <p:nvGrpSpPr>
          <p:cNvPr id="837" name="Google Shape;837;p39"/>
          <p:cNvGrpSpPr/>
          <p:nvPr/>
        </p:nvGrpSpPr>
        <p:grpSpPr>
          <a:xfrm>
            <a:off x="99116" y="-473532"/>
            <a:ext cx="378221" cy="7331532"/>
            <a:chOff x="142754" y="0"/>
            <a:chExt cx="785147" cy="6858000"/>
          </a:xfrm>
        </p:grpSpPr>
        <p:cxnSp>
          <p:nvCxnSpPr>
            <p:cNvPr id="838" name="Google Shape;838;p39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9" name="Google Shape;839;p39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76200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0" name="Google Shape;840;p39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1" name="Google Shape;841;p39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2" name="Google Shape;842;p39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3" name="Google Shape;843;p39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844" name="Google Shape;84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7003" y="772314"/>
            <a:ext cx="7756721" cy="54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39"/>
          <p:cNvSpPr/>
          <p:nvPr/>
        </p:nvSpPr>
        <p:spPr>
          <a:xfrm>
            <a:off x="6001919" y="3578143"/>
            <a:ext cx="3416968" cy="1515979"/>
          </a:xfrm>
          <a:prstGeom prst="rect">
            <a:avLst/>
          </a:prstGeom>
          <a:solidFill>
            <a:srgbClr val="D0CECE">
              <a:alpha val="51372"/>
            </a:srgbClr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6" name="Google Shape;84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3715" y="770022"/>
            <a:ext cx="7760010" cy="540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3713" y="770020"/>
            <a:ext cx="7760012" cy="5406943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39"/>
          <p:cNvSpPr/>
          <p:nvPr/>
        </p:nvSpPr>
        <p:spPr>
          <a:xfrm>
            <a:off x="3628578" y="4585231"/>
            <a:ext cx="1066800" cy="338666"/>
          </a:xfrm>
          <a:prstGeom prst="rect">
            <a:avLst/>
          </a:prstGeom>
          <a:noFill/>
          <a:ln cap="flat" cmpd="sng" w="38100">
            <a:solidFill>
              <a:srgbClr val="C4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9" name="Google Shape;849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63713" y="770020"/>
            <a:ext cx="7760012" cy="5406943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39"/>
          <p:cNvSpPr/>
          <p:nvPr/>
        </p:nvSpPr>
        <p:spPr>
          <a:xfrm>
            <a:off x="4695378" y="2747964"/>
            <a:ext cx="914400" cy="431800"/>
          </a:xfrm>
          <a:prstGeom prst="rect">
            <a:avLst/>
          </a:prstGeom>
          <a:noFill/>
          <a:ln cap="flat" cmpd="sng" w="38100">
            <a:solidFill>
              <a:srgbClr val="C4203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AACB7"/>
              </a:buClr>
              <a:buSzPts val="4400"/>
              <a:buFont typeface="Calibri"/>
              <a:buNone/>
            </a:pPr>
            <a:r>
              <a:rPr lang="en-US">
                <a:solidFill>
                  <a:srgbClr val="8AACB7"/>
                </a:solidFill>
              </a:rPr>
              <a:t>Sets</a:t>
            </a:r>
            <a:r>
              <a:rPr lang="en-US"/>
              <a:t> </a:t>
            </a:r>
            <a:endParaRPr/>
          </a:p>
        </p:txBody>
      </p:sp>
      <p:sp>
        <p:nvSpPr>
          <p:cNvPr id="856" name="Google Shape;856;p40"/>
          <p:cNvSpPr txBox="1"/>
          <p:nvPr>
            <p:ph idx="1" type="body"/>
          </p:nvPr>
        </p:nvSpPr>
        <p:spPr>
          <a:xfrm>
            <a:off x="758681" y="1466852"/>
            <a:ext cx="313329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Similar to groups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Dynamic members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Can change when the underlying data changes</a:t>
            </a:r>
            <a:endParaRPr/>
          </a:p>
        </p:txBody>
      </p:sp>
      <p:pic>
        <p:nvPicPr>
          <p:cNvPr id="857" name="Google Shape;857;p4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8256" l="0" r="16751" t="2752"/>
          <a:stretch/>
        </p:blipFill>
        <p:spPr>
          <a:xfrm>
            <a:off x="3800704" y="1100667"/>
            <a:ext cx="7171644" cy="4791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0"/>
          <p:cNvPicPr preferRelativeResize="0"/>
          <p:nvPr/>
        </p:nvPicPr>
        <p:blipFill rotWithShape="1">
          <a:blip r:embed="rId4">
            <a:alphaModFix/>
          </a:blip>
          <a:srcRect b="10658" l="9756" r="10403" t="4562"/>
          <a:stretch/>
        </p:blipFill>
        <p:spPr>
          <a:xfrm>
            <a:off x="6756400" y="1950508"/>
            <a:ext cx="2556933" cy="3501498"/>
          </a:xfrm>
          <a:prstGeom prst="rect">
            <a:avLst/>
          </a:prstGeom>
          <a:noFill/>
          <a:ln cap="flat" cmpd="sng" w="28575">
            <a:solidFill>
              <a:srgbClr val="C4203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9" name="Google Shape;859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19624" y="924983"/>
            <a:ext cx="7606719" cy="53001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0" name="Google Shape;860;p40"/>
          <p:cNvGrpSpPr/>
          <p:nvPr/>
        </p:nvGrpSpPr>
        <p:grpSpPr>
          <a:xfrm>
            <a:off x="99116" y="-473532"/>
            <a:ext cx="378221" cy="7331532"/>
            <a:chOff x="142754" y="0"/>
            <a:chExt cx="785147" cy="6858000"/>
          </a:xfrm>
        </p:grpSpPr>
        <p:cxnSp>
          <p:nvCxnSpPr>
            <p:cNvPr id="861" name="Google Shape;861;p40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2" name="Google Shape;862;p40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76200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3" name="Google Shape;863;p40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4" name="Google Shape;864;p40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5" name="Google Shape;865;p40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6" name="Google Shape;866;p40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42033"/>
              </a:buClr>
              <a:buSzPts val="4400"/>
              <a:buFont typeface="Calibri"/>
              <a:buNone/>
            </a:pPr>
            <a:r>
              <a:rPr lang="en-US">
                <a:solidFill>
                  <a:srgbClr val="C42033"/>
                </a:solidFill>
              </a:rPr>
              <a:t>Why Data visualization?</a:t>
            </a:r>
            <a:endParaRPr/>
          </a:p>
        </p:txBody>
      </p:sp>
      <p:sp>
        <p:nvSpPr>
          <p:cNvPr id="178" name="Google Shape;178;p5"/>
          <p:cNvSpPr txBox="1"/>
          <p:nvPr>
            <p:ph idx="1" type="body"/>
          </p:nvPr>
        </p:nvSpPr>
        <p:spPr>
          <a:xfrm>
            <a:off x="994611" y="200501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Communicate information about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Deliver the right insights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Engaging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Informative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Summary statistics do not give enough information about the distribution</a:t>
            </a:r>
            <a:endParaRPr/>
          </a:p>
        </p:txBody>
      </p:sp>
      <p:sp>
        <p:nvSpPr>
          <p:cNvPr id="179" name="Google Shape;179;p5"/>
          <p:cNvSpPr txBox="1"/>
          <p:nvPr>
            <p:ph idx="4294967295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0" name="Google Shape;180;p5"/>
          <p:cNvGrpSpPr/>
          <p:nvPr/>
        </p:nvGrpSpPr>
        <p:grpSpPr>
          <a:xfrm>
            <a:off x="182043" y="493296"/>
            <a:ext cx="507768" cy="5666873"/>
            <a:chOff x="142754" y="0"/>
            <a:chExt cx="785147" cy="6858000"/>
          </a:xfrm>
        </p:grpSpPr>
        <p:cxnSp>
          <p:nvCxnSpPr>
            <p:cNvPr id="181" name="Google Shape;181;p5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2" name="Google Shape;182;p5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" name="Google Shape;183;p5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4" name="Google Shape;184;p5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" name="Google Shape;185;p5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" name="Google Shape;186;p5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1"/>
          <p:cNvSpPr txBox="1"/>
          <p:nvPr>
            <p:ph type="title"/>
          </p:nvPr>
        </p:nvSpPr>
        <p:spPr>
          <a:xfrm>
            <a:off x="648573" y="43100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47D"/>
              </a:buClr>
              <a:buSzPts val="4400"/>
              <a:buFont typeface="Calibri"/>
              <a:buNone/>
            </a:pPr>
            <a:r>
              <a:rPr lang="en-US">
                <a:solidFill>
                  <a:srgbClr val="1B447D"/>
                </a:solidFill>
              </a:rPr>
              <a:t>Calculated Fields </a:t>
            </a:r>
            <a:endParaRPr/>
          </a:p>
        </p:txBody>
      </p:sp>
      <p:sp>
        <p:nvSpPr>
          <p:cNvPr id="872" name="Google Shape;872;p41"/>
          <p:cNvSpPr txBox="1"/>
          <p:nvPr>
            <p:ph idx="1" type="body"/>
          </p:nvPr>
        </p:nvSpPr>
        <p:spPr>
          <a:xfrm>
            <a:off x="637423" y="1412875"/>
            <a:ext cx="290297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Creating new fields from underlying data</a:t>
            </a:r>
            <a:endParaRPr/>
          </a:p>
        </p:txBody>
      </p:sp>
      <p:grpSp>
        <p:nvGrpSpPr>
          <p:cNvPr id="873" name="Google Shape;873;p41"/>
          <p:cNvGrpSpPr/>
          <p:nvPr/>
        </p:nvGrpSpPr>
        <p:grpSpPr>
          <a:xfrm>
            <a:off x="11353800" y="-236766"/>
            <a:ext cx="530621" cy="5723166"/>
            <a:chOff x="142754" y="0"/>
            <a:chExt cx="785147" cy="6858000"/>
          </a:xfrm>
        </p:grpSpPr>
        <p:cxnSp>
          <p:nvCxnSpPr>
            <p:cNvPr id="874" name="Google Shape;874;p41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5" name="Google Shape;875;p41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6" name="Google Shape;876;p41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76200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7" name="Google Shape;877;p41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8" name="Google Shape;878;p41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9" name="Google Shape;879;p41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880" name="Google Shape;88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1564" y="1333538"/>
            <a:ext cx="7211073" cy="4853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1"/>
          <p:cNvPicPr preferRelativeResize="0"/>
          <p:nvPr/>
        </p:nvPicPr>
        <p:blipFill rotWithShape="1">
          <a:blip r:embed="rId4">
            <a:alphaModFix/>
          </a:blip>
          <a:srcRect b="10130" l="1921" r="3486" t="5374"/>
          <a:stretch/>
        </p:blipFill>
        <p:spPr>
          <a:xfrm>
            <a:off x="5906373" y="2897386"/>
            <a:ext cx="4921123" cy="1726009"/>
          </a:xfrm>
          <a:prstGeom prst="rect">
            <a:avLst/>
          </a:prstGeom>
          <a:noFill/>
          <a:ln cap="flat" cmpd="sng" w="38100">
            <a:solidFill>
              <a:srgbClr val="C4203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2" name="Google Shape;882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84297" y="1093786"/>
            <a:ext cx="7780651" cy="542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2"/>
          <p:cNvSpPr txBox="1"/>
          <p:nvPr>
            <p:ph type="title"/>
          </p:nvPr>
        </p:nvSpPr>
        <p:spPr>
          <a:xfrm>
            <a:off x="648573" y="43100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47D"/>
              </a:buClr>
              <a:buSzPts val="4400"/>
              <a:buFont typeface="Calibri"/>
              <a:buNone/>
            </a:pPr>
            <a:r>
              <a:rPr lang="en-US">
                <a:solidFill>
                  <a:srgbClr val="1B447D"/>
                </a:solidFill>
              </a:rPr>
              <a:t>Table Calculations</a:t>
            </a:r>
            <a:endParaRPr/>
          </a:p>
        </p:txBody>
      </p:sp>
      <p:sp>
        <p:nvSpPr>
          <p:cNvPr id="888" name="Google Shape;888;p42"/>
          <p:cNvSpPr txBox="1"/>
          <p:nvPr>
            <p:ph idx="1" type="body"/>
          </p:nvPr>
        </p:nvSpPr>
        <p:spPr>
          <a:xfrm>
            <a:off x="637423" y="1584722"/>
            <a:ext cx="290297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Compare and analyze existing data</a:t>
            </a:r>
            <a:endParaRPr/>
          </a:p>
        </p:txBody>
      </p:sp>
      <p:grpSp>
        <p:nvGrpSpPr>
          <p:cNvPr id="889" name="Google Shape;889;p42"/>
          <p:cNvGrpSpPr/>
          <p:nvPr/>
        </p:nvGrpSpPr>
        <p:grpSpPr>
          <a:xfrm>
            <a:off x="11353800" y="-236766"/>
            <a:ext cx="530621" cy="5723166"/>
            <a:chOff x="142754" y="0"/>
            <a:chExt cx="785147" cy="6858000"/>
          </a:xfrm>
        </p:grpSpPr>
        <p:cxnSp>
          <p:nvCxnSpPr>
            <p:cNvPr id="890" name="Google Shape;890;p42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1" name="Google Shape;891;p42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2" name="Google Shape;892;p42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76200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3" name="Google Shape;893;p42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4" name="Google Shape;894;p42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95" name="Google Shape;895;p42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896" name="Google Shape;89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7536" y="1296321"/>
            <a:ext cx="7347787" cy="4928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43"/>
          <p:cNvGrpSpPr/>
          <p:nvPr/>
        </p:nvGrpSpPr>
        <p:grpSpPr>
          <a:xfrm>
            <a:off x="704005" y="1808502"/>
            <a:ext cx="5181600" cy="4350275"/>
            <a:chOff x="0" y="0"/>
            <a:chExt cx="5181600" cy="4350275"/>
          </a:xfrm>
        </p:grpSpPr>
        <p:sp>
          <p:nvSpPr>
            <p:cNvPr id="902" name="Google Shape;902;p43"/>
            <p:cNvSpPr/>
            <p:nvPr/>
          </p:nvSpPr>
          <p:spPr>
            <a:xfrm>
              <a:off x="0" y="0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3"/>
            <p:cNvSpPr txBox="1"/>
            <p:nvPr/>
          </p:nvSpPr>
          <p:spPr>
            <a:xfrm>
              <a:off x="1103247" y="0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Connecting to data</a:t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281300" y="122476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0" y="736200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3"/>
            <p:cNvSpPr txBox="1"/>
            <p:nvPr/>
          </p:nvSpPr>
          <p:spPr>
            <a:xfrm>
              <a:off x="1103247" y="736200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Combining data</a:t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257651" y="803127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0" y="1472400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43"/>
            <p:cNvSpPr txBox="1"/>
            <p:nvPr/>
          </p:nvSpPr>
          <p:spPr>
            <a:xfrm>
              <a:off x="1103247" y="1472400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Worksheets</a:t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257651" y="1539328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0" y="2208601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43"/>
            <p:cNvSpPr txBox="1"/>
            <p:nvPr/>
          </p:nvSpPr>
          <p:spPr>
            <a:xfrm>
              <a:off x="1103247" y="2208601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Aggregations</a:t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257651" y="2275528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0" y="2944801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3"/>
            <p:cNvSpPr txBox="1"/>
            <p:nvPr/>
          </p:nvSpPr>
          <p:spPr>
            <a:xfrm>
              <a:off x="1103247" y="2944801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Hierarchies</a:t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257651" y="3011729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43"/>
            <p:cNvSpPr/>
            <p:nvPr/>
          </p:nvSpPr>
          <p:spPr>
            <a:xfrm>
              <a:off x="0" y="3681002"/>
              <a:ext cx="51816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43"/>
            <p:cNvSpPr txBox="1"/>
            <p:nvPr/>
          </p:nvSpPr>
          <p:spPr>
            <a:xfrm>
              <a:off x="1103247" y="3681002"/>
              <a:ext cx="407835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Marks and filters</a:t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43"/>
            <p:cNvSpPr/>
            <p:nvPr/>
          </p:nvSpPr>
          <p:spPr>
            <a:xfrm>
              <a:off x="257651" y="3747929"/>
              <a:ext cx="654871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0" name="Google Shape;920;p43"/>
          <p:cNvGrpSpPr/>
          <p:nvPr/>
        </p:nvGrpSpPr>
        <p:grpSpPr>
          <a:xfrm>
            <a:off x="6172200" y="1808502"/>
            <a:ext cx="4648200" cy="4350274"/>
            <a:chOff x="0" y="0"/>
            <a:chExt cx="4648200" cy="4350274"/>
          </a:xfrm>
        </p:grpSpPr>
        <p:sp>
          <p:nvSpPr>
            <p:cNvPr id="921" name="Google Shape;921;p43"/>
            <p:cNvSpPr/>
            <p:nvPr/>
          </p:nvSpPr>
          <p:spPr>
            <a:xfrm>
              <a:off x="0" y="0"/>
              <a:ext cx="46482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43"/>
            <p:cNvSpPr txBox="1"/>
            <p:nvPr/>
          </p:nvSpPr>
          <p:spPr>
            <a:xfrm>
              <a:off x="996567" y="0"/>
              <a:ext cx="365163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Show me</a:t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3"/>
            <p:cNvSpPr/>
            <p:nvPr/>
          </p:nvSpPr>
          <p:spPr>
            <a:xfrm>
              <a:off x="236335" y="66927"/>
              <a:ext cx="590823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43"/>
            <p:cNvSpPr/>
            <p:nvPr/>
          </p:nvSpPr>
          <p:spPr>
            <a:xfrm>
              <a:off x="0" y="736200"/>
              <a:ext cx="46482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43"/>
            <p:cNvSpPr txBox="1"/>
            <p:nvPr/>
          </p:nvSpPr>
          <p:spPr>
            <a:xfrm>
              <a:off x="996567" y="736200"/>
              <a:ext cx="365163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multiples &amp; dual axis</a:t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3"/>
            <p:cNvSpPr/>
            <p:nvPr/>
          </p:nvSpPr>
          <p:spPr>
            <a:xfrm>
              <a:off x="236335" y="803127"/>
              <a:ext cx="590823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43"/>
            <p:cNvSpPr/>
            <p:nvPr/>
          </p:nvSpPr>
          <p:spPr>
            <a:xfrm>
              <a:off x="0" y="1472400"/>
              <a:ext cx="46482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43"/>
            <p:cNvSpPr txBox="1"/>
            <p:nvPr/>
          </p:nvSpPr>
          <p:spPr>
            <a:xfrm>
              <a:off x="996567" y="1472400"/>
              <a:ext cx="365163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Groups and sets</a:t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236335" y="1539327"/>
              <a:ext cx="590823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0" y="2208600"/>
              <a:ext cx="46482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43"/>
            <p:cNvSpPr txBox="1"/>
            <p:nvPr/>
          </p:nvSpPr>
          <p:spPr>
            <a:xfrm>
              <a:off x="996567" y="2208600"/>
              <a:ext cx="365163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Calculated fields</a:t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236335" y="2275528"/>
              <a:ext cx="590823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0" y="2944801"/>
              <a:ext cx="46482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43"/>
            <p:cNvSpPr txBox="1"/>
            <p:nvPr/>
          </p:nvSpPr>
          <p:spPr>
            <a:xfrm>
              <a:off x="996567" y="2944801"/>
              <a:ext cx="365163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Table calculation</a:t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236335" y="3011728"/>
              <a:ext cx="590823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0" y="3681001"/>
              <a:ext cx="4648200" cy="669273"/>
            </a:xfrm>
            <a:prstGeom prst="roundRect">
              <a:avLst>
                <a:gd fmla="val 1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3"/>
            <p:cNvSpPr txBox="1"/>
            <p:nvPr/>
          </p:nvSpPr>
          <p:spPr>
            <a:xfrm>
              <a:off x="996567" y="3681001"/>
              <a:ext cx="3651632" cy="66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8100" lIns="118100" spcFirstLastPara="1" rIns="118100" wrap="square" tIns="1181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A"/>
                </a:buClr>
                <a:buSzPts val="3100"/>
                <a:buFont typeface="Calibri"/>
                <a:buNone/>
              </a:pPr>
              <a:r>
                <a:rPr b="0" i="0" lang="en-US" sz="3100" u="none" cap="none" strike="noStrik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Summary</a:t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3"/>
            <p:cNvSpPr/>
            <p:nvPr/>
          </p:nvSpPr>
          <p:spPr>
            <a:xfrm>
              <a:off x="236335" y="3747928"/>
              <a:ext cx="590823" cy="535418"/>
            </a:xfrm>
            <a:prstGeom prst="roundRect">
              <a:avLst>
                <a:gd fmla="val 10000" name="adj"/>
              </a:avLst>
            </a:prstGeom>
            <a:blipFill rotWithShape="1">
              <a:blip r:embed="rId3">
                <a:alphaModFix/>
              </a:blip>
              <a:stretch>
                <a:fillRect b="-7997" l="0" r="0" t="-7996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9" name="Google Shape;939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40" name="Google Shape;940;p43"/>
          <p:cNvSpPr txBox="1"/>
          <p:nvPr/>
        </p:nvSpPr>
        <p:spPr>
          <a:xfrm>
            <a:off x="0" y="365125"/>
            <a:ext cx="12192000" cy="1325563"/>
          </a:xfrm>
          <a:prstGeom prst="rect">
            <a:avLst/>
          </a:prstGeom>
          <a:solidFill>
            <a:srgbClr val="1B447D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Tableau Basics</a:t>
            </a:r>
            <a:endParaRPr b="1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44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, graffiti&#10;&#10;Description automatically generated" id="947" name="Google Shape;947;p44"/>
          <p:cNvPicPr preferRelativeResize="0"/>
          <p:nvPr/>
        </p:nvPicPr>
        <p:blipFill rotWithShape="1">
          <a:blip r:embed="rId3">
            <a:alphaModFix amt="60000"/>
          </a:blip>
          <a:srcRect b="0" l="0" r="0" t="0"/>
          <a:stretch/>
        </p:blipFill>
        <p:spPr>
          <a:xfrm>
            <a:off x="-1" y="10"/>
            <a:ext cx="1219200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44"/>
          <p:cNvSpPr txBox="1"/>
          <p:nvPr>
            <p:ph type="title"/>
          </p:nvPr>
        </p:nvSpPr>
        <p:spPr>
          <a:xfrm>
            <a:off x="1198181" y="1122363"/>
            <a:ext cx="9795637" cy="2220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Calibri"/>
              <a:buNone/>
            </a:pPr>
            <a:r>
              <a:rPr b="1" lang="en-US" sz="5200">
                <a:solidFill>
                  <a:srgbClr val="FFFFFF"/>
                </a:solidFill>
              </a:rPr>
              <a:t>Part 2: Explore and Share</a:t>
            </a:r>
            <a:endParaRPr b="1" sz="5200">
              <a:solidFill>
                <a:srgbClr val="FFFFFF"/>
              </a:solidFill>
            </a:endParaRPr>
          </a:p>
        </p:txBody>
      </p:sp>
      <p:sp>
        <p:nvSpPr>
          <p:cNvPr id="949" name="Google Shape;949;p44"/>
          <p:cNvSpPr txBox="1"/>
          <p:nvPr>
            <p:ph idx="1" type="body"/>
          </p:nvPr>
        </p:nvSpPr>
        <p:spPr>
          <a:xfrm>
            <a:off x="1198181" y="3514853"/>
            <a:ext cx="9795637" cy="2057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US">
                <a:solidFill>
                  <a:srgbClr val="FFFFFF"/>
                </a:solidFill>
              </a:rPr>
              <a:t>Create dashboard and stories to collect your plot into interactive visualizations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5"/>
          <p:cNvSpPr txBox="1"/>
          <p:nvPr>
            <p:ph type="title"/>
          </p:nvPr>
        </p:nvSpPr>
        <p:spPr>
          <a:xfrm>
            <a:off x="905932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447D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1B447D"/>
                </a:solidFill>
              </a:rPr>
              <a:t>Where to start?</a:t>
            </a:r>
            <a:endParaRPr/>
          </a:p>
        </p:txBody>
      </p:sp>
      <p:grpSp>
        <p:nvGrpSpPr>
          <p:cNvPr id="955" name="Google Shape;955;p45"/>
          <p:cNvGrpSpPr/>
          <p:nvPr/>
        </p:nvGrpSpPr>
        <p:grpSpPr>
          <a:xfrm>
            <a:off x="1524588" y="1765197"/>
            <a:ext cx="8905754" cy="3107471"/>
            <a:chOff x="589" y="1400072"/>
            <a:chExt cx="8905754" cy="3107471"/>
          </a:xfrm>
        </p:grpSpPr>
        <p:sp>
          <p:nvSpPr>
            <p:cNvPr id="956" name="Google Shape;956;p45"/>
            <p:cNvSpPr/>
            <p:nvPr/>
          </p:nvSpPr>
          <p:spPr>
            <a:xfrm>
              <a:off x="172986" y="1586837"/>
              <a:ext cx="4137548" cy="1292983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45"/>
            <p:cNvSpPr txBox="1"/>
            <p:nvPr/>
          </p:nvSpPr>
          <p:spPr>
            <a:xfrm>
              <a:off x="172986" y="1586837"/>
              <a:ext cx="4137548" cy="12929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2375" lIns="8757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Question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Start with a questions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45"/>
            <p:cNvSpPr/>
            <p:nvPr/>
          </p:nvSpPr>
          <p:spPr>
            <a:xfrm>
              <a:off x="589" y="1400072"/>
              <a:ext cx="905088" cy="1357633"/>
            </a:xfrm>
            <a:prstGeom prst="rect">
              <a:avLst/>
            </a:prstGeom>
            <a:solidFill>
              <a:srgbClr val="C42033"/>
            </a:solidFill>
            <a:ln cap="flat" cmpd="sng" w="25400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45"/>
            <p:cNvSpPr/>
            <p:nvPr/>
          </p:nvSpPr>
          <p:spPr>
            <a:xfrm>
              <a:off x="4768795" y="1586837"/>
              <a:ext cx="4137548" cy="1292983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45"/>
            <p:cNvSpPr txBox="1"/>
            <p:nvPr/>
          </p:nvSpPr>
          <p:spPr>
            <a:xfrm>
              <a:off x="4768795" y="1586837"/>
              <a:ext cx="4137548" cy="12929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2375" lIns="8757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Intuition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Just look &amp; play &amp; drag and drop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45"/>
            <p:cNvSpPr/>
            <p:nvPr/>
          </p:nvSpPr>
          <p:spPr>
            <a:xfrm>
              <a:off x="4596397" y="1400072"/>
              <a:ext cx="905088" cy="1357633"/>
            </a:xfrm>
            <a:prstGeom prst="rect">
              <a:avLst/>
            </a:prstGeom>
            <a:solidFill>
              <a:srgbClr val="C42033"/>
            </a:solidFill>
            <a:ln cap="flat" cmpd="sng" w="25400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45"/>
            <p:cNvSpPr/>
            <p:nvPr/>
          </p:nvSpPr>
          <p:spPr>
            <a:xfrm>
              <a:off x="172986" y="3214560"/>
              <a:ext cx="4137548" cy="1292983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45"/>
            <p:cNvSpPr txBox="1"/>
            <p:nvPr/>
          </p:nvSpPr>
          <p:spPr>
            <a:xfrm>
              <a:off x="172986" y="3214560"/>
              <a:ext cx="4137548" cy="12929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2375" lIns="8757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Look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Don’t forget !! Take a look at the 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2" marL="2286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Clean up the data ( data interpreter)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589" y="3027795"/>
              <a:ext cx="905088" cy="1357633"/>
            </a:xfrm>
            <a:prstGeom prst="rect">
              <a:avLst/>
            </a:prstGeom>
            <a:solidFill>
              <a:srgbClr val="C42033"/>
            </a:solidFill>
            <a:ln cap="flat" cmpd="sng" w="25400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45"/>
            <p:cNvSpPr/>
            <p:nvPr/>
          </p:nvSpPr>
          <p:spPr>
            <a:xfrm>
              <a:off x="4768795" y="3214560"/>
              <a:ext cx="4137548" cy="1292983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45"/>
            <p:cNvSpPr txBox="1"/>
            <p:nvPr/>
          </p:nvSpPr>
          <p:spPr>
            <a:xfrm>
              <a:off x="4768795" y="3214560"/>
              <a:ext cx="4137548" cy="12929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2375" lIns="875775" spcFirstLastPara="1" rIns="72375" wrap="square" tIns="723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Explore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start small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14300" lvl="1" marL="114300" marR="0" rtl="0" algn="l">
                <a:lnSpc>
                  <a:spcPct val="90000"/>
                </a:lnSpc>
                <a:spcBef>
                  <a:spcPts val="2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step by step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4596397" y="3027795"/>
              <a:ext cx="905088" cy="1357633"/>
            </a:xfrm>
            <a:prstGeom prst="rect">
              <a:avLst/>
            </a:prstGeom>
            <a:solidFill>
              <a:srgbClr val="C42033"/>
            </a:solidFill>
            <a:ln cap="flat" cmpd="sng" w="25400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Badge Question Mark with solid fill" id="968" name="Google Shape;96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7932" y="2061104"/>
            <a:ext cx="728134" cy="7281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ought with solid fill" id="969" name="Google Shape;96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1464" y="2115872"/>
            <a:ext cx="728133" cy="7281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ye with solid fill" id="970" name="Google Shape;970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3999" y="361156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g under magnifying glass with solid fill" id="971" name="Google Shape;971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66363" y="3556796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2" name="Google Shape;972;p45"/>
          <p:cNvGrpSpPr/>
          <p:nvPr/>
        </p:nvGrpSpPr>
        <p:grpSpPr>
          <a:xfrm>
            <a:off x="1185333" y="1286933"/>
            <a:ext cx="9389532" cy="4859867"/>
            <a:chOff x="1185333" y="1286933"/>
            <a:chExt cx="9389532" cy="4859867"/>
          </a:xfrm>
        </p:grpSpPr>
        <p:sp>
          <p:nvSpPr>
            <p:cNvPr id="973" name="Google Shape;973;p45"/>
            <p:cNvSpPr/>
            <p:nvPr/>
          </p:nvSpPr>
          <p:spPr>
            <a:xfrm>
              <a:off x="1185333" y="1286933"/>
              <a:ext cx="9389532" cy="4859867"/>
            </a:xfrm>
            <a:prstGeom prst="rect">
              <a:avLst/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NIKE Font Free Download (No Signup Required) | Fontsplace" id="974" name="Google Shape;974;p4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396066" y="1457995"/>
              <a:ext cx="6849531" cy="46458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6"/>
          <p:cNvSpPr txBox="1"/>
          <p:nvPr>
            <p:ph idx="1" type="body"/>
          </p:nvPr>
        </p:nvSpPr>
        <p:spPr>
          <a:xfrm>
            <a:off x="347136" y="1833799"/>
            <a:ext cx="339513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 number of visualizations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Provide better insight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Interactive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143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980" name="Google Shape;980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42033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C42033"/>
                </a:solidFill>
              </a:rPr>
              <a:t>Dashboard</a:t>
            </a:r>
            <a:endParaRPr/>
          </a:p>
        </p:txBody>
      </p:sp>
      <p:grpSp>
        <p:nvGrpSpPr>
          <p:cNvPr id="981" name="Google Shape;981;p46"/>
          <p:cNvGrpSpPr/>
          <p:nvPr/>
        </p:nvGrpSpPr>
        <p:grpSpPr>
          <a:xfrm rot="5400000">
            <a:off x="3823791" y="-2166835"/>
            <a:ext cx="378221" cy="7331532"/>
            <a:chOff x="142754" y="0"/>
            <a:chExt cx="785147" cy="6858000"/>
          </a:xfrm>
        </p:grpSpPr>
        <p:cxnSp>
          <p:nvCxnSpPr>
            <p:cNvPr id="982" name="Google Shape;982;p46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3" name="Google Shape;983;p46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4" name="Google Shape;984;p46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5" name="Google Shape;985;p46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6" name="Google Shape;986;p46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7" name="Google Shape;987;p46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988" name="Google Shape;98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0532" y="1564814"/>
            <a:ext cx="7596747" cy="5293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47"/>
          <p:cNvSpPr txBox="1"/>
          <p:nvPr>
            <p:ph idx="1" type="body"/>
          </p:nvPr>
        </p:nvSpPr>
        <p:spPr>
          <a:xfrm>
            <a:off x="228600" y="1833799"/>
            <a:ext cx="375073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Narrative on how you arrived at a particular insight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Sequence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Comic book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History &amp; context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994" name="Google Shape;994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42033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C42033"/>
                </a:solidFill>
              </a:rPr>
              <a:t>Story</a:t>
            </a:r>
            <a:endParaRPr/>
          </a:p>
        </p:txBody>
      </p:sp>
      <p:grpSp>
        <p:nvGrpSpPr>
          <p:cNvPr id="995" name="Google Shape;995;p47"/>
          <p:cNvGrpSpPr/>
          <p:nvPr/>
        </p:nvGrpSpPr>
        <p:grpSpPr>
          <a:xfrm rot="5400000">
            <a:off x="3823791" y="-2166835"/>
            <a:ext cx="378221" cy="7331532"/>
            <a:chOff x="142754" y="0"/>
            <a:chExt cx="785147" cy="6858000"/>
          </a:xfrm>
        </p:grpSpPr>
        <p:cxnSp>
          <p:nvCxnSpPr>
            <p:cNvPr id="996" name="Google Shape;996;p47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7" name="Google Shape;997;p47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8" name="Google Shape;998;p47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9" name="Google Shape;999;p47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0" name="Google Shape;1000;p47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1" name="Google Shape;1001;p47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002" name="Google Shape;100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6933" y="1623016"/>
            <a:ext cx="7224213" cy="5033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641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008641"/>
                </a:solidFill>
              </a:rPr>
              <a:t>Animations</a:t>
            </a:r>
            <a:endParaRPr/>
          </a:p>
        </p:txBody>
      </p:sp>
      <p:pic>
        <p:nvPicPr>
          <p:cNvPr descr="Chart, line chart&#10;&#10;Description automatically generated" id="1008" name="Google Shape;1008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743" y="1378003"/>
            <a:ext cx="8183623" cy="40406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9" name="Google Shape;1009;p48"/>
          <p:cNvGrpSpPr/>
          <p:nvPr/>
        </p:nvGrpSpPr>
        <p:grpSpPr>
          <a:xfrm>
            <a:off x="75380" y="4507831"/>
            <a:ext cx="351144" cy="2350169"/>
            <a:chOff x="142754" y="0"/>
            <a:chExt cx="785147" cy="6858000"/>
          </a:xfrm>
        </p:grpSpPr>
        <p:cxnSp>
          <p:nvCxnSpPr>
            <p:cNvPr id="1010" name="Google Shape;1010;p48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1" name="Google Shape;1011;p48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2" name="Google Shape;1012;p48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3" name="Google Shape;1013;p48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4" name="Google Shape;1014;p48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5" name="Google Shape;1015;p48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016" name="Google Shape;1016;p48"/>
          <p:cNvGrpSpPr/>
          <p:nvPr/>
        </p:nvGrpSpPr>
        <p:grpSpPr>
          <a:xfrm rot="5400000">
            <a:off x="1074893" y="5432033"/>
            <a:ext cx="351144" cy="2350169"/>
            <a:chOff x="142754" y="0"/>
            <a:chExt cx="785147" cy="6858000"/>
          </a:xfrm>
        </p:grpSpPr>
        <p:cxnSp>
          <p:nvCxnSpPr>
            <p:cNvPr id="1017" name="Google Shape;1017;p48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8" name="Google Shape;1018;p48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9" name="Google Shape;1019;p48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0" name="Google Shape;1020;p48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1" name="Google Shape;1021;p48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2" name="Google Shape;1022;p48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51372"/>
          </a:schemeClr>
        </a:solidFill>
      </p:bgPr>
    </p:bg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28" name="Google Shape;1028;p49"/>
          <p:cNvSpPr txBox="1"/>
          <p:nvPr/>
        </p:nvSpPr>
        <p:spPr>
          <a:xfrm>
            <a:off x="0" y="365125"/>
            <a:ext cx="12192000" cy="1325563"/>
          </a:xfrm>
          <a:prstGeom prst="rect">
            <a:avLst/>
          </a:prstGeom>
          <a:solidFill>
            <a:srgbClr val="1B447D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Summary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49"/>
          <p:cNvSpPr/>
          <p:nvPr/>
        </p:nvSpPr>
        <p:spPr>
          <a:xfrm>
            <a:off x="1100667" y="2150533"/>
            <a:ext cx="3894667" cy="694267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B44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Visualization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49"/>
          <p:cNvSpPr/>
          <p:nvPr/>
        </p:nvSpPr>
        <p:spPr>
          <a:xfrm>
            <a:off x="3048000" y="2939996"/>
            <a:ext cx="3894667" cy="694267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B44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Tableau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49"/>
          <p:cNvSpPr/>
          <p:nvPr/>
        </p:nvSpPr>
        <p:spPr>
          <a:xfrm>
            <a:off x="4995333" y="3729459"/>
            <a:ext cx="3894667" cy="694267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B44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 and Communicate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49"/>
          <p:cNvSpPr/>
          <p:nvPr/>
        </p:nvSpPr>
        <p:spPr>
          <a:xfrm>
            <a:off x="6942666" y="4518922"/>
            <a:ext cx="3894667" cy="694267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B447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D black question marks with one yellow question mark" id="1038" name="Google Shape;1038;p50"/>
          <p:cNvPicPr preferRelativeResize="0"/>
          <p:nvPr/>
        </p:nvPicPr>
        <p:blipFill rotWithShape="1">
          <a:blip r:embed="rId3">
            <a:alphaModFix amt="45000"/>
          </a:blip>
          <a:srcRect b="1" l="28988" r="6121" t="0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50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cap="sq" cmpd="sng" w="952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50"/>
          <p:cNvSpPr/>
          <p:nvPr>
            <p:ph type="title"/>
          </p:nvPr>
        </p:nvSpPr>
        <p:spPr>
          <a:xfrm>
            <a:off x="1769532" y="1695576"/>
            <a:ext cx="8652938" cy="2857191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Calibri"/>
              <a:buNone/>
            </a:pPr>
            <a:r>
              <a:rPr lang="en-US" sz="6800"/>
              <a:t>Questions? </a:t>
            </a:r>
            <a:br>
              <a:rPr lang="en-US" sz="6800"/>
            </a:br>
            <a:r>
              <a:rPr lang="en-US" sz="6800"/>
              <a:t>Thank You!</a:t>
            </a:r>
            <a:endParaRPr/>
          </a:p>
        </p:txBody>
      </p:sp>
      <p:sp>
        <p:nvSpPr>
          <p:cNvPr id="1041" name="Google Shape;1041;p5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cap="sq" cmpd="sng" w="9525">
            <a:solidFill>
              <a:srgbClr val="FEFEF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1" name="Google Shape;191;p6"/>
          <p:cNvGraphicFramePr/>
          <p:nvPr/>
        </p:nvGraphicFramePr>
        <p:xfrm>
          <a:off x="658812" y="143304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{9B4339F6-9474-4288-B9AE-B05684D1064A}</a:tableStyleId>
              </a:tblPr>
              <a:tblGrid>
                <a:gridCol w="559825"/>
                <a:gridCol w="559825"/>
                <a:gridCol w="559825"/>
                <a:gridCol w="559825"/>
                <a:gridCol w="559825"/>
                <a:gridCol w="559825"/>
                <a:gridCol w="559825"/>
                <a:gridCol w="559825"/>
              </a:tblGrid>
              <a:tr h="290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X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AA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Y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AA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X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AA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Y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AA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X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AA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Y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AA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X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AA1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Y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AA1BC"/>
                    </a:solidFill>
                  </a:tcPr>
                </a:tc>
              </a:tr>
              <a:tr h="290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8.04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9.14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7.46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6.58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90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6.95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8.14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6.77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5.76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90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7.58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8.74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12.74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7.71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90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9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8.81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9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8.77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9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7.11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8.84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90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8.33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9.26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7.81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8.47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90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9.96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8.1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8.84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7.04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90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7.24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6.13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6.08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5.25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90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4.26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3.1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5.39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19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12.5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90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10.84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9.13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8.15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5.56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90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4.82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7.26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7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6.42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7.91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90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5.68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4.74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5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5.73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8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6.89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b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2" name="Google Shape;192;p6"/>
          <p:cNvSpPr txBox="1"/>
          <p:nvPr>
            <p:ph type="title"/>
          </p:nvPr>
        </p:nvSpPr>
        <p:spPr>
          <a:xfrm>
            <a:off x="658812" y="107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42033"/>
              </a:buClr>
              <a:buSzPts val="4400"/>
              <a:buFont typeface="Calibri"/>
              <a:buNone/>
            </a:pPr>
            <a:r>
              <a:rPr lang="en-US">
                <a:solidFill>
                  <a:srgbClr val="C42033"/>
                </a:solidFill>
              </a:rPr>
              <a:t>Anscombe’s Quartet</a:t>
            </a:r>
            <a:endParaRPr/>
          </a:p>
        </p:txBody>
      </p:sp>
      <p:sp>
        <p:nvSpPr>
          <p:cNvPr id="193" name="Google Shape;193;p6"/>
          <p:cNvSpPr txBox="1"/>
          <p:nvPr/>
        </p:nvSpPr>
        <p:spPr>
          <a:xfrm>
            <a:off x="3116179" y="5285510"/>
            <a:ext cx="54321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same Mean, variance, correlation, line that best fits!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nscombe's quartet highlights the importance of plotting data to... |  Download Scientific Diagram" id="194" name="Google Shape;194;p6"/>
          <p:cNvPicPr preferRelativeResize="0"/>
          <p:nvPr/>
        </p:nvPicPr>
        <p:blipFill rotWithShape="1">
          <a:blip r:embed="rId3">
            <a:alphaModFix/>
          </a:blip>
          <a:srcRect b="0" l="0" r="0" t="8849"/>
          <a:stretch/>
        </p:blipFill>
        <p:spPr>
          <a:xfrm>
            <a:off x="6485661" y="1203158"/>
            <a:ext cx="4478672" cy="4082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76C5E"/>
              </a:buClr>
              <a:buSzPts val="4400"/>
              <a:buFont typeface="Calibri"/>
              <a:buNone/>
            </a:pPr>
            <a:r>
              <a:rPr b="1" lang="en-US">
                <a:solidFill>
                  <a:srgbClr val="D76C5E"/>
                </a:solidFill>
              </a:rPr>
              <a:t>Data Types</a:t>
            </a:r>
            <a:endParaRPr/>
          </a:p>
        </p:txBody>
      </p:sp>
      <p:sp>
        <p:nvSpPr>
          <p:cNvPr id="200" name="Google Shape;200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Quantitative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Categorical</a:t>
            </a:r>
            <a:endParaRPr/>
          </a:p>
        </p:txBody>
      </p:sp>
      <p:grpSp>
        <p:nvGrpSpPr>
          <p:cNvPr id="201" name="Google Shape;201;p7"/>
          <p:cNvGrpSpPr/>
          <p:nvPr/>
        </p:nvGrpSpPr>
        <p:grpSpPr>
          <a:xfrm>
            <a:off x="2203908" y="2642357"/>
            <a:ext cx="7530180" cy="836686"/>
            <a:chOff x="2575" y="9222"/>
            <a:chExt cx="7530180" cy="836686"/>
          </a:xfrm>
        </p:grpSpPr>
        <p:sp>
          <p:nvSpPr>
            <p:cNvPr id="202" name="Google Shape;202;p7"/>
            <p:cNvSpPr/>
            <p:nvPr/>
          </p:nvSpPr>
          <p:spPr>
            <a:xfrm>
              <a:off x="2575" y="9222"/>
              <a:ext cx="1394477" cy="836686"/>
            </a:xfrm>
            <a:prstGeom prst="rect">
              <a:avLst/>
            </a:prstGeom>
            <a:solidFill>
              <a:srgbClr val="D76C5E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7"/>
            <p:cNvSpPr txBox="1"/>
            <p:nvPr/>
          </p:nvSpPr>
          <p:spPr>
            <a:xfrm>
              <a:off x="2575" y="9222"/>
              <a:ext cx="1394477" cy="8366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Histogram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1536501" y="9222"/>
              <a:ext cx="1394477" cy="836686"/>
            </a:xfrm>
            <a:prstGeom prst="rect">
              <a:avLst/>
            </a:prstGeom>
            <a:solidFill>
              <a:srgbClr val="D76C5E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7"/>
            <p:cNvSpPr txBox="1"/>
            <p:nvPr/>
          </p:nvSpPr>
          <p:spPr>
            <a:xfrm>
              <a:off x="1536501" y="9222"/>
              <a:ext cx="1394477" cy="8366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Normal Quantile Plot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3070427" y="9222"/>
              <a:ext cx="1394477" cy="836686"/>
            </a:xfrm>
            <a:prstGeom prst="rect">
              <a:avLst/>
            </a:prstGeom>
            <a:solidFill>
              <a:srgbClr val="D76C5E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7"/>
            <p:cNvSpPr txBox="1"/>
            <p:nvPr/>
          </p:nvSpPr>
          <p:spPr>
            <a:xfrm>
              <a:off x="3070427" y="9222"/>
              <a:ext cx="1394477" cy="8366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Stem and Leaf Plot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4604352" y="9222"/>
              <a:ext cx="1394477" cy="836686"/>
            </a:xfrm>
            <a:prstGeom prst="rect">
              <a:avLst/>
            </a:prstGeom>
            <a:solidFill>
              <a:srgbClr val="D76C5E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7"/>
            <p:cNvSpPr txBox="1"/>
            <p:nvPr/>
          </p:nvSpPr>
          <p:spPr>
            <a:xfrm>
              <a:off x="4604352" y="9222"/>
              <a:ext cx="1394477" cy="8366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Box and Whisker Plot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6138278" y="9222"/>
              <a:ext cx="1394477" cy="836686"/>
            </a:xfrm>
            <a:prstGeom prst="rect">
              <a:avLst/>
            </a:prstGeom>
            <a:solidFill>
              <a:srgbClr val="D76C5E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7"/>
            <p:cNvSpPr txBox="1"/>
            <p:nvPr/>
          </p:nvSpPr>
          <p:spPr>
            <a:xfrm>
              <a:off x="6138278" y="9222"/>
              <a:ext cx="1394477" cy="8366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7"/>
          <p:cNvGrpSpPr/>
          <p:nvPr/>
        </p:nvGrpSpPr>
        <p:grpSpPr>
          <a:xfrm>
            <a:off x="2907586" y="4580861"/>
            <a:ext cx="6122824" cy="854347"/>
            <a:chOff x="706253" y="392"/>
            <a:chExt cx="6122824" cy="854347"/>
          </a:xfrm>
        </p:grpSpPr>
        <p:sp>
          <p:nvSpPr>
            <p:cNvPr id="213" name="Google Shape;213;p7"/>
            <p:cNvSpPr/>
            <p:nvPr/>
          </p:nvSpPr>
          <p:spPr>
            <a:xfrm>
              <a:off x="706253" y="392"/>
              <a:ext cx="1423912" cy="854347"/>
            </a:xfrm>
            <a:prstGeom prst="rect">
              <a:avLst/>
            </a:prstGeom>
            <a:solidFill>
              <a:srgbClr val="D76C5E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7"/>
            <p:cNvSpPr txBox="1"/>
            <p:nvPr/>
          </p:nvSpPr>
          <p:spPr>
            <a:xfrm>
              <a:off x="706253" y="392"/>
              <a:ext cx="1423912" cy="854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Bar Chart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2272557" y="392"/>
              <a:ext cx="1423912" cy="854347"/>
            </a:xfrm>
            <a:prstGeom prst="rect">
              <a:avLst/>
            </a:prstGeom>
            <a:solidFill>
              <a:srgbClr val="D76C5E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7"/>
            <p:cNvSpPr txBox="1"/>
            <p:nvPr/>
          </p:nvSpPr>
          <p:spPr>
            <a:xfrm>
              <a:off x="2272557" y="392"/>
              <a:ext cx="1423912" cy="854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Pie Chart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3838861" y="392"/>
              <a:ext cx="1423912" cy="854347"/>
            </a:xfrm>
            <a:prstGeom prst="rect">
              <a:avLst/>
            </a:prstGeom>
            <a:solidFill>
              <a:srgbClr val="D76C5E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7"/>
            <p:cNvSpPr txBox="1"/>
            <p:nvPr/>
          </p:nvSpPr>
          <p:spPr>
            <a:xfrm>
              <a:off x="3838861" y="392"/>
              <a:ext cx="1423912" cy="854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Pareto Chart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5405165" y="392"/>
              <a:ext cx="1423912" cy="854347"/>
            </a:xfrm>
            <a:prstGeom prst="rect">
              <a:avLst/>
            </a:prstGeom>
            <a:solidFill>
              <a:srgbClr val="D76C5E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7"/>
            <p:cNvSpPr txBox="1"/>
            <p:nvPr/>
          </p:nvSpPr>
          <p:spPr>
            <a:xfrm>
              <a:off x="5405165" y="392"/>
              <a:ext cx="1423912" cy="854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/>
              <a:t>The right way to present the data, is the way that best help you answer your questions</a:t>
            </a:r>
            <a:endParaRPr/>
          </a:p>
        </p:txBody>
      </p:sp>
      <p:grpSp>
        <p:nvGrpSpPr>
          <p:cNvPr id="226" name="Google Shape;226;p8"/>
          <p:cNvGrpSpPr/>
          <p:nvPr/>
        </p:nvGrpSpPr>
        <p:grpSpPr>
          <a:xfrm>
            <a:off x="1061326" y="3259667"/>
            <a:ext cx="351144" cy="2350169"/>
            <a:chOff x="142754" y="0"/>
            <a:chExt cx="785147" cy="6858000"/>
          </a:xfrm>
        </p:grpSpPr>
        <p:cxnSp>
          <p:nvCxnSpPr>
            <p:cNvPr id="227" name="Google Shape;227;p8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8" name="Google Shape;228;p8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9" name="Google Shape;229;p8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0" name="Google Shape;230;p8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1" name="Google Shape;231;p8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2" name="Google Shape;232;p8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33" name="Google Shape;233;p8"/>
          <p:cNvGrpSpPr/>
          <p:nvPr/>
        </p:nvGrpSpPr>
        <p:grpSpPr>
          <a:xfrm rot="5400000">
            <a:off x="1648976" y="3982206"/>
            <a:ext cx="351144" cy="2350169"/>
            <a:chOff x="142754" y="0"/>
            <a:chExt cx="785147" cy="6858000"/>
          </a:xfrm>
        </p:grpSpPr>
        <p:cxnSp>
          <p:nvCxnSpPr>
            <p:cNvPr id="234" name="Google Shape;234;p8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5" name="Google Shape;235;p8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" name="Google Shape;236;p8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" name="Google Shape;237;p8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8" name="Google Shape;238;p8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9" name="Google Shape;239;p8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40" name="Google Shape;240;p8"/>
          <p:cNvGrpSpPr/>
          <p:nvPr/>
        </p:nvGrpSpPr>
        <p:grpSpPr>
          <a:xfrm>
            <a:off x="10822236" y="1041156"/>
            <a:ext cx="351144" cy="2350169"/>
            <a:chOff x="142754" y="0"/>
            <a:chExt cx="785147" cy="6858000"/>
          </a:xfrm>
        </p:grpSpPr>
        <p:cxnSp>
          <p:nvCxnSpPr>
            <p:cNvPr id="241" name="Google Shape;241;p8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2" name="Google Shape;242;p8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3" name="Google Shape;243;p8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" name="Google Shape;244;p8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5" name="Google Shape;245;p8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6" name="Google Shape;246;p8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47" name="Google Shape;247;p8"/>
          <p:cNvGrpSpPr/>
          <p:nvPr/>
        </p:nvGrpSpPr>
        <p:grpSpPr>
          <a:xfrm rot="5400000">
            <a:off x="10253062" y="377606"/>
            <a:ext cx="351144" cy="2350169"/>
            <a:chOff x="142754" y="0"/>
            <a:chExt cx="785147" cy="6858000"/>
          </a:xfrm>
        </p:grpSpPr>
        <p:cxnSp>
          <p:nvCxnSpPr>
            <p:cNvPr id="248" name="Google Shape;248;p8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" name="Google Shape;249;p8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0" name="Google Shape;250;p8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1" name="Google Shape;251;p8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2" name="Google Shape;252;p8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3" name="Google Shape;253;p8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"/>
          <p:cNvSpPr txBox="1"/>
          <p:nvPr>
            <p:ph idx="4294967295" type="body"/>
          </p:nvPr>
        </p:nvSpPr>
        <p:spPr>
          <a:xfrm>
            <a:off x="1676400" y="2170113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TR"/>
              <a:buChar char="-"/>
            </a:pPr>
            <a:r>
              <a:rPr lang="en-US" sz="2200"/>
              <a:t>Software to create visualizations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TR"/>
              <a:buChar char="-"/>
            </a:pPr>
            <a:r>
              <a:rPr lang="en-US" sz="2200"/>
              <a:t>Ask and answer questions about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TR"/>
              <a:buChar char="-"/>
            </a:pPr>
            <a:r>
              <a:rPr lang="en-US" sz="2200"/>
              <a:t>Both explore and explain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TR"/>
              <a:buChar char="-"/>
            </a:pPr>
            <a:r>
              <a:rPr lang="en-US" sz="2200"/>
              <a:t>Fast insights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TR"/>
              <a:buChar char="-"/>
            </a:pPr>
            <a:r>
              <a:rPr lang="en-US" sz="2200"/>
              <a:t>Interactive</a:t>
            </a:r>
            <a:endParaRPr/>
          </a:p>
        </p:txBody>
      </p:sp>
      <p:pic>
        <p:nvPicPr>
          <p:cNvPr descr="Logo, icon&#10;&#10;Description automatically generated" id="259" name="Google Shape;259;p9"/>
          <p:cNvPicPr preferRelativeResize="0"/>
          <p:nvPr/>
        </p:nvPicPr>
        <p:blipFill rotWithShape="1">
          <a:blip r:embed="rId3">
            <a:alphaModFix/>
          </a:blip>
          <a:srcRect b="1" l="630" r="0" t="0"/>
          <a:stretch/>
        </p:blipFill>
        <p:spPr>
          <a:xfrm>
            <a:off x="496881" y="337312"/>
            <a:ext cx="6903720" cy="14416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9"/>
          <p:cNvGrpSpPr/>
          <p:nvPr/>
        </p:nvGrpSpPr>
        <p:grpSpPr>
          <a:xfrm>
            <a:off x="11187350" y="1"/>
            <a:ext cx="507768" cy="6858000"/>
            <a:chOff x="142754" y="0"/>
            <a:chExt cx="785147" cy="6858000"/>
          </a:xfrm>
        </p:grpSpPr>
        <p:cxnSp>
          <p:nvCxnSpPr>
            <p:cNvPr id="261" name="Google Shape;261;p9"/>
            <p:cNvCxnSpPr/>
            <p:nvPr/>
          </p:nvCxnSpPr>
          <p:spPr>
            <a:xfrm>
              <a:off x="4398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D76C5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2" name="Google Shape;262;p9"/>
            <p:cNvCxnSpPr/>
            <p:nvPr/>
          </p:nvCxnSpPr>
          <p:spPr>
            <a:xfrm>
              <a:off x="59223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E8772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3" name="Google Shape;263;p9"/>
            <p:cNvCxnSpPr/>
            <p:nvPr/>
          </p:nvCxnSpPr>
          <p:spPr>
            <a:xfrm>
              <a:off x="142754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1B447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4" name="Google Shape;264;p9"/>
            <p:cNvCxnSpPr/>
            <p:nvPr/>
          </p:nvCxnSpPr>
          <p:spPr>
            <a:xfrm>
              <a:off x="700268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8AACB7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" name="Google Shape;265;p9"/>
            <p:cNvCxnSpPr/>
            <p:nvPr/>
          </p:nvCxnSpPr>
          <p:spPr>
            <a:xfrm>
              <a:off x="829519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9AA1BC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6" name="Google Shape;266;p9"/>
            <p:cNvCxnSpPr/>
            <p:nvPr/>
          </p:nvCxnSpPr>
          <p:spPr>
            <a:xfrm>
              <a:off x="927901" y="0"/>
              <a:ext cx="0" cy="6858000"/>
            </a:xfrm>
            <a:prstGeom prst="straightConnector1">
              <a:avLst/>
            </a:prstGeom>
            <a:noFill/>
            <a:ln cap="flat" cmpd="sng" w="28575">
              <a:solidFill>
                <a:srgbClr val="C4203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"/>
          <p:cNvSpPr txBox="1"/>
          <p:nvPr>
            <p:ph type="title"/>
          </p:nvPr>
        </p:nvSpPr>
        <p:spPr>
          <a:xfrm>
            <a:off x="2745825" y="906475"/>
            <a:ext cx="82881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5200"/>
              <a:t>					   Vs.		</a:t>
            </a:r>
            <a:endParaRPr/>
          </a:p>
        </p:txBody>
      </p:sp>
      <p:grpSp>
        <p:nvGrpSpPr>
          <p:cNvPr id="272" name="Google Shape;272;p10"/>
          <p:cNvGrpSpPr/>
          <p:nvPr/>
        </p:nvGrpSpPr>
        <p:grpSpPr>
          <a:xfrm>
            <a:off x="498349" y="2063109"/>
            <a:ext cx="5257800" cy="1357769"/>
            <a:chOff x="0" y="284379"/>
            <a:chExt cx="5257800" cy="1357769"/>
          </a:xfrm>
        </p:grpSpPr>
        <p:sp>
          <p:nvSpPr>
            <p:cNvPr id="273" name="Google Shape;273;p10"/>
            <p:cNvSpPr/>
            <p:nvPr/>
          </p:nvSpPr>
          <p:spPr>
            <a:xfrm>
              <a:off x="0" y="284379"/>
              <a:ext cx="5257800" cy="588232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17254"/>
              </a:scheme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177940" y="450978"/>
              <a:ext cx="323527" cy="32352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679408" y="318625"/>
              <a:ext cx="4578391" cy="588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0"/>
            <p:cNvSpPr txBox="1"/>
            <p:nvPr/>
          </p:nvSpPr>
          <p:spPr>
            <a:xfrm>
              <a:off x="679408" y="318625"/>
              <a:ext cx="4578391" cy="588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2250" lIns="62250" spcFirstLastPara="1" rIns="62250" wrap="square" tIns="622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Spreadsheet app for holding your 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0" y="1019669"/>
              <a:ext cx="5257800" cy="588232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17254"/>
              </a:scheme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177940" y="1186268"/>
              <a:ext cx="323527" cy="32352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679408" y="1053916"/>
              <a:ext cx="4578391" cy="588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0"/>
            <p:cNvSpPr txBox="1"/>
            <p:nvPr/>
          </p:nvSpPr>
          <p:spPr>
            <a:xfrm>
              <a:off x="679408" y="1053916"/>
              <a:ext cx="4578391" cy="588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2250" lIns="62250" spcFirstLastPara="1" rIns="62250" wrap="square" tIns="622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Calibri"/>
                <a:buNone/>
              </a:pPr>
              <a:r>
                <a:rPr b="0" i="0" lang="en-US" sz="2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Advanced calculations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" name="Google Shape;281;p10"/>
          <p:cNvGrpSpPr/>
          <p:nvPr/>
        </p:nvGrpSpPr>
        <p:grpSpPr>
          <a:xfrm>
            <a:off x="6470033" y="2058706"/>
            <a:ext cx="5257800" cy="3624285"/>
            <a:chOff x="0" y="0"/>
            <a:chExt cx="5257800" cy="3624285"/>
          </a:xfrm>
        </p:grpSpPr>
        <p:sp>
          <p:nvSpPr>
            <p:cNvPr id="282" name="Google Shape;282;p10"/>
            <p:cNvSpPr/>
            <p:nvPr/>
          </p:nvSpPr>
          <p:spPr>
            <a:xfrm>
              <a:off x="0" y="2833"/>
              <a:ext cx="5257800" cy="603575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11372"/>
              </a:scheme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182581" y="138638"/>
              <a:ext cx="331966" cy="33196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0"/>
            <p:cNvSpPr/>
            <p:nvPr/>
          </p:nvSpPr>
          <p:spPr>
            <a:xfrm>
              <a:off x="697129" y="0"/>
              <a:ext cx="4560670" cy="603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0"/>
            <p:cNvSpPr txBox="1"/>
            <p:nvPr/>
          </p:nvSpPr>
          <p:spPr>
            <a:xfrm>
              <a:off x="697129" y="0"/>
              <a:ext cx="4560670" cy="603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875" lIns="63875" spcFirstLastPara="1" rIns="63875" wrap="square" tIns="63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Exploratory tool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0" y="757302"/>
              <a:ext cx="5257800" cy="603575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11372"/>
              </a:scheme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182581" y="893107"/>
              <a:ext cx="331966" cy="33196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697129" y="757302"/>
              <a:ext cx="4560670" cy="603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0"/>
            <p:cNvSpPr txBox="1"/>
            <p:nvPr/>
          </p:nvSpPr>
          <p:spPr>
            <a:xfrm>
              <a:off x="697129" y="757302"/>
              <a:ext cx="4560670" cy="603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875" lIns="63875" spcFirstLastPara="1" rIns="63875" wrap="square" tIns="63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Quickly see &amp; understand 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0" y="1511772"/>
              <a:ext cx="5257800" cy="603575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11372"/>
              </a:scheme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182581" y="1647576"/>
              <a:ext cx="331966" cy="331966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697129" y="1511772"/>
              <a:ext cx="4560670" cy="603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0"/>
            <p:cNvSpPr txBox="1"/>
            <p:nvPr/>
          </p:nvSpPr>
          <p:spPr>
            <a:xfrm>
              <a:off x="697129" y="1511772"/>
              <a:ext cx="4560670" cy="603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875" lIns="63875" spcFirstLastPara="1" rIns="63875" wrap="square" tIns="63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 analysis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0" y="2266241"/>
              <a:ext cx="5257800" cy="603575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11372"/>
              </a:scheme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0"/>
            <p:cNvSpPr/>
            <p:nvPr/>
          </p:nvSpPr>
          <p:spPr>
            <a:xfrm>
              <a:off x="182581" y="2402046"/>
              <a:ext cx="331966" cy="331966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0"/>
            <p:cNvSpPr/>
            <p:nvPr/>
          </p:nvSpPr>
          <p:spPr>
            <a:xfrm>
              <a:off x="697129" y="2266241"/>
              <a:ext cx="4560670" cy="603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0"/>
            <p:cNvSpPr txBox="1"/>
            <p:nvPr/>
          </p:nvSpPr>
          <p:spPr>
            <a:xfrm>
              <a:off x="697129" y="2266241"/>
              <a:ext cx="4560670" cy="603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875" lIns="63875" spcFirstLastPara="1" rIns="63875" wrap="square" tIns="63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Change things , iterate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0" y="3020710"/>
              <a:ext cx="5257800" cy="603575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11372"/>
              </a:schemeClr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0"/>
            <p:cNvSpPr/>
            <p:nvPr/>
          </p:nvSpPr>
          <p:spPr>
            <a:xfrm>
              <a:off x="182581" y="3156515"/>
              <a:ext cx="331966" cy="331966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697129" y="3020710"/>
              <a:ext cx="4560670" cy="603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0"/>
            <p:cNvSpPr txBox="1"/>
            <p:nvPr/>
          </p:nvSpPr>
          <p:spPr>
            <a:xfrm>
              <a:off x="697129" y="3020710"/>
              <a:ext cx="4560670" cy="603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875" lIns="63875" spcFirstLastPara="1" rIns="63875" wrap="square" tIns="63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Calibri"/>
                <a:buNone/>
              </a:pPr>
              <a:r>
                <a:rPr b="0" i="0" lang="en-US" sz="1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Ask deep questions of your 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connector-excel-logo - Gravitate Solutions by Community brands" id="302" name="Google Shape;302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23315" y="769119"/>
            <a:ext cx="2115894" cy="766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icon&#10;&#10;Description automatically generated" id="303" name="Google Shape;303;p10"/>
          <p:cNvPicPr preferRelativeResize="0"/>
          <p:nvPr/>
        </p:nvPicPr>
        <p:blipFill rotWithShape="1">
          <a:blip r:embed="rId11">
            <a:alphaModFix/>
          </a:blip>
          <a:srcRect b="1" l="630" r="0" t="0"/>
          <a:stretch/>
        </p:blipFill>
        <p:spPr>
          <a:xfrm>
            <a:off x="7053944" y="769094"/>
            <a:ext cx="3783874" cy="790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2022-07-17T06:48:30Z</dcterms:created>
  <dc:creator>Shirin Haji Amin Shirazi</dc:creator>
</cp:coreProperties>
</file>